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2"/>
  </p:notesMasterIdLst>
  <p:handoutMasterIdLst>
    <p:handoutMasterId r:id="rId83"/>
  </p:handoutMasterIdLst>
  <p:sldIdLst>
    <p:sldId id="635" r:id="rId2"/>
    <p:sldId id="649" r:id="rId3"/>
    <p:sldId id="650" r:id="rId4"/>
    <p:sldId id="651" r:id="rId5"/>
    <p:sldId id="652" r:id="rId6"/>
    <p:sldId id="653" r:id="rId7"/>
    <p:sldId id="654" r:id="rId8"/>
    <p:sldId id="655" r:id="rId9"/>
    <p:sldId id="656" r:id="rId10"/>
    <p:sldId id="634" r:id="rId11"/>
    <p:sldId id="641" r:id="rId12"/>
    <p:sldId id="636" r:id="rId13"/>
    <p:sldId id="657" r:id="rId14"/>
    <p:sldId id="616" r:id="rId15"/>
    <p:sldId id="465" r:id="rId16"/>
    <p:sldId id="479" r:id="rId17"/>
    <p:sldId id="594" r:id="rId18"/>
    <p:sldId id="595" r:id="rId19"/>
    <p:sldId id="618" r:id="rId20"/>
    <p:sldId id="596" r:id="rId21"/>
    <p:sldId id="484" r:id="rId22"/>
    <p:sldId id="485" r:id="rId23"/>
    <p:sldId id="667" r:id="rId24"/>
    <p:sldId id="486" r:id="rId25"/>
    <p:sldId id="462" r:id="rId26"/>
    <p:sldId id="597" r:id="rId27"/>
    <p:sldId id="487" r:id="rId28"/>
    <p:sldId id="488" r:id="rId29"/>
    <p:sldId id="489" r:id="rId30"/>
    <p:sldId id="490" r:id="rId31"/>
    <p:sldId id="491" r:id="rId32"/>
    <p:sldId id="586" r:id="rId33"/>
    <p:sldId id="587" r:id="rId34"/>
    <p:sldId id="588" r:id="rId35"/>
    <p:sldId id="619" r:id="rId36"/>
    <p:sldId id="493" r:id="rId37"/>
    <p:sldId id="668" r:id="rId38"/>
    <p:sldId id="494" r:id="rId39"/>
    <p:sldId id="497" r:id="rId40"/>
    <p:sldId id="498" r:id="rId41"/>
    <p:sldId id="499" r:id="rId42"/>
    <p:sldId id="606" r:id="rId43"/>
    <p:sldId id="620" r:id="rId44"/>
    <p:sldId id="500" r:id="rId45"/>
    <p:sldId id="607" r:id="rId46"/>
    <p:sldId id="608" r:id="rId47"/>
    <p:sldId id="609" r:id="rId48"/>
    <p:sldId id="611" r:id="rId49"/>
    <p:sldId id="612" r:id="rId50"/>
    <p:sldId id="505" r:id="rId51"/>
    <p:sldId id="621" r:id="rId52"/>
    <p:sldId id="506" r:id="rId53"/>
    <p:sldId id="508" r:id="rId54"/>
    <p:sldId id="591" r:id="rId55"/>
    <p:sldId id="509" r:id="rId56"/>
    <p:sldId id="510" r:id="rId57"/>
    <p:sldId id="585" r:id="rId58"/>
    <p:sldId id="511" r:id="rId59"/>
    <p:sldId id="513" r:id="rId60"/>
    <p:sldId id="519" r:id="rId61"/>
    <p:sldId id="520" r:id="rId62"/>
    <p:sldId id="525" r:id="rId63"/>
    <p:sldId id="669" r:id="rId64"/>
    <p:sldId id="637" r:id="rId65"/>
    <p:sldId id="522" r:id="rId66"/>
    <p:sldId id="528" r:id="rId67"/>
    <p:sldId id="530" r:id="rId68"/>
    <p:sldId id="615" r:id="rId69"/>
    <p:sldId id="531" r:id="rId70"/>
    <p:sldId id="614" r:id="rId71"/>
    <p:sldId id="642" r:id="rId72"/>
    <p:sldId id="658" r:id="rId73"/>
    <p:sldId id="661" r:id="rId74"/>
    <p:sldId id="666" r:id="rId75"/>
    <p:sldId id="670" r:id="rId76"/>
    <p:sldId id="671" r:id="rId77"/>
    <p:sldId id="663" r:id="rId78"/>
    <p:sldId id="664" r:id="rId79"/>
    <p:sldId id="665" r:id="rId80"/>
    <p:sldId id="672" r:id="rId81"/>
  </p:sldIdLst>
  <p:sldSz cx="9144000" cy="6858000" type="screen4x3"/>
  <p:notesSz cx="7010400" cy="9296400"/>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68" autoAdjust="0"/>
    <p:restoredTop sz="99645" autoAdjust="0"/>
  </p:normalViewPr>
  <p:slideViewPr>
    <p:cSldViewPr>
      <p:cViewPr>
        <p:scale>
          <a:sx n="100" d="100"/>
          <a:sy n="100" d="100"/>
        </p:scale>
        <p:origin x="54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6"/>
    </p:cViewPr>
  </p:sorterViewPr>
  <p:notesViewPr>
    <p:cSldViewPr>
      <p:cViewPr varScale="1">
        <p:scale>
          <a:sx n="53" d="100"/>
          <a:sy n="53" d="100"/>
        </p:scale>
        <p:origin x="-192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B1D348F-78E2-44CD-B4F0-9895CC041E9E}" type="datetimeFigureOut">
              <a:rPr lang="en-US" smtClean="0"/>
              <a:pPr/>
              <a:t>12/6/16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4BDA53C-619C-4A5C-9EA3-870AF0D704F9}" type="slidenum">
              <a:rPr lang="en-US" smtClean="0"/>
              <a:pPr/>
              <a:t>‹#›</a:t>
            </a:fld>
            <a:endParaRPr lang="en-US" dirty="0"/>
          </a:p>
        </p:txBody>
      </p:sp>
    </p:spTree>
    <p:extLst>
      <p:ext uri="{BB962C8B-B14F-4D97-AF65-F5344CB8AC3E}">
        <p14:creationId xmlns:p14="http://schemas.microsoft.com/office/powerpoint/2010/main" val="2666163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l">
              <a:defRPr sz="1200"/>
            </a:lvl1pPr>
          </a:lstStyle>
          <a:p>
            <a:pPr>
              <a:defRPr/>
            </a:pPr>
            <a:endParaRPr lang="en-US" dirty="0"/>
          </a:p>
        </p:txBody>
      </p:sp>
      <p:sp>
        <p:nvSpPr>
          <p:cNvPr id="921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pPr>
              <a:defRPr/>
            </a:pPr>
            <a:endParaRPr lang="en-US" dirty="0"/>
          </a:p>
        </p:txBody>
      </p:sp>
      <p:sp>
        <p:nvSpPr>
          <p:cNvPr id="471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l">
              <a:defRPr sz="1200"/>
            </a:lvl1pPr>
          </a:lstStyle>
          <a:p>
            <a:pPr>
              <a:defRPr/>
            </a:pPr>
            <a:endParaRPr lang="en-US" dirty="0"/>
          </a:p>
        </p:txBody>
      </p:sp>
      <p:sp>
        <p:nvSpPr>
          <p:cNvPr id="922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pPr>
              <a:defRPr/>
            </a:pPr>
            <a:fld id="{2B8A209A-FA16-44B1-8AB6-6811FFFEB6FF}" type="slidenum">
              <a:rPr lang="en-US"/>
              <a:pPr>
                <a:defRPr/>
              </a:pPr>
              <a:t>‹#›</a:t>
            </a:fld>
            <a:endParaRPr lang="en-US" dirty="0"/>
          </a:p>
        </p:txBody>
      </p:sp>
    </p:spTree>
    <p:extLst>
      <p:ext uri="{BB962C8B-B14F-4D97-AF65-F5344CB8AC3E}">
        <p14:creationId xmlns:p14="http://schemas.microsoft.com/office/powerpoint/2010/main" val="2194131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30C14D7-4382-430E-8097-FAC28553B51D}" type="slidenum">
              <a:rPr lang="en-US" smtClean="0"/>
              <a:pPr/>
              <a:t>1</a:t>
            </a:fld>
            <a:endParaRPr lang="en-US" dirty="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25</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27</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28</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29</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30</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31</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32</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33</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34</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35</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dirty="0" smtClean="0"/>
          </a:p>
        </p:txBody>
      </p:sp>
      <p:sp>
        <p:nvSpPr>
          <p:cNvPr id="64517" name="Slide Number Placeholder 4"/>
          <p:cNvSpPr>
            <a:spLocks noGrp="1"/>
          </p:cNvSpPr>
          <p:nvPr>
            <p:ph type="sldNum" sz="quarter" idx="5"/>
          </p:nvPr>
        </p:nvSpPr>
        <p:spPr>
          <a:noFill/>
        </p:spPr>
        <p:txBody>
          <a:bodyPr/>
          <a:lstStyle/>
          <a:p>
            <a:fld id="{091763D9-8C4A-45C5-BF74-33E2D6B5E6BF}"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36</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37</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38</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39</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40</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41</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42</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44</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45</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46</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16</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47</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48</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49</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50</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51</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52</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53</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54</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55</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56</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17</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57</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58</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59</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60</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61</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62</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63</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65</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66</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67</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18</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68</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69</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70</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71</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73</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77</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78</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79</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20</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21</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22</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eaLnBrk="0" fontAlgn="base" hangingPunct="0">
              <a:spcBef>
                <a:spcPct val="30000"/>
              </a:spcBef>
              <a:spcAft>
                <a:spcPct val="0"/>
              </a:spcAft>
              <a:defRPr sz="1200">
                <a:solidFill>
                  <a:schemeClr val="tx1"/>
                </a:solidFill>
                <a:latin typeface="Calibri" pitchFamily="34" charset="0"/>
              </a:defRPr>
            </a:lvl6pPr>
            <a:lvl7pPr marL="3009900" indent="-231775" eaLnBrk="0" fontAlgn="base" hangingPunct="0">
              <a:spcBef>
                <a:spcPct val="30000"/>
              </a:spcBef>
              <a:spcAft>
                <a:spcPct val="0"/>
              </a:spcAft>
              <a:defRPr sz="1200">
                <a:solidFill>
                  <a:schemeClr val="tx1"/>
                </a:solidFill>
                <a:latin typeface="Calibri" pitchFamily="34" charset="0"/>
              </a:defRPr>
            </a:lvl7pPr>
            <a:lvl8pPr marL="3467100" indent="-231775" eaLnBrk="0" fontAlgn="base" hangingPunct="0">
              <a:spcBef>
                <a:spcPct val="30000"/>
              </a:spcBef>
              <a:spcAft>
                <a:spcPct val="0"/>
              </a:spcAft>
              <a:defRPr sz="1200">
                <a:solidFill>
                  <a:schemeClr val="tx1"/>
                </a:solidFill>
                <a:latin typeface="Calibri" pitchFamily="34" charset="0"/>
              </a:defRPr>
            </a:lvl8pPr>
            <a:lvl9pPr marL="3924300" indent="-231775" eaLnBrk="0" fontAlgn="base" hangingPunct="0">
              <a:spcBef>
                <a:spcPct val="30000"/>
              </a:spcBef>
              <a:spcAft>
                <a:spcPct val="0"/>
              </a:spcAft>
              <a:defRPr sz="1200">
                <a:solidFill>
                  <a:schemeClr val="tx1"/>
                </a:solidFill>
                <a:latin typeface="Calibri" pitchFamily="34" charset="0"/>
              </a:defRPr>
            </a:lvl9pPr>
          </a:lstStyle>
          <a:p>
            <a:pPr>
              <a:spcBef>
                <a:spcPct val="0"/>
              </a:spcBef>
            </a:pPr>
            <a:fld id="{D6DE6A82-DF62-490F-AA78-4F56675A64F9}" type="slidenum">
              <a:rPr lang="en-US" altLang="en-US" smtClean="0"/>
              <a:pPr>
                <a:spcBef>
                  <a:spcPct val="0"/>
                </a:spcBef>
              </a:pPr>
              <a:t>24</a:t>
            </a:fld>
            <a:endParaRPr lang="en-US" altLang="en-US" dirty="0"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47" descr="first_day_2006_150dpi"/>
          <p:cNvPicPr>
            <a:picLocks noChangeAspect="1" noChangeArrowheads="1"/>
          </p:cNvPicPr>
          <p:nvPr userDrawn="1"/>
        </p:nvPicPr>
        <p:blipFill>
          <a:blip r:embed="rId2" cstate="print"/>
          <a:srcRect l="3333" t="1228" r="34178"/>
          <a:stretch>
            <a:fillRect/>
          </a:stretch>
        </p:blipFill>
        <p:spPr bwMode="auto">
          <a:xfrm>
            <a:off x="0" y="0"/>
            <a:ext cx="5715000" cy="6124575"/>
          </a:xfrm>
          <a:prstGeom prst="rect">
            <a:avLst/>
          </a:prstGeom>
          <a:noFill/>
          <a:ln w="9525">
            <a:noFill/>
            <a:miter lim="800000"/>
            <a:headEnd/>
            <a:tailEnd/>
          </a:ln>
        </p:spPr>
      </p:pic>
      <p:sp>
        <p:nvSpPr>
          <p:cNvPr id="3" name="Rectangle 19"/>
          <p:cNvSpPr>
            <a:spLocks noChangeArrowheads="1"/>
          </p:cNvSpPr>
          <p:nvPr userDrawn="1"/>
        </p:nvSpPr>
        <p:spPr bwMode="auto">
          <a:xfrm>
            <a:off x="0" y="5410200"/>
            <a:ext cx="9144000" cy="1447800"/>
          </a:xfrm>
          <a:prstGeom prst="rect">
            <a:avLst/>
          </a:prstGeom>
          <a:solidFill>
            <a:schemeClr val="bg1"/>
          </a:solidFill>
          <a:ln w="9525">
            <a:noFill/>
            <a:miter lim="800000"/>
            <a:headEnd/>
            <a:tailEnd/>
          </a:ln>
        </p:spPr>
        <p:txBody>
          <a:bodyPr wrap="none" anchor="ctr"/>
          <a:lstStyle/>
          <a:p>
            <a:pPr>
              <a:defRPr/>
            </a:pPr>
            <a:endParaRPr lang="en-US" dirty="0"/>
          </a:p>
        </p:txBody>
      </p:sp>
      <p:sp>
        <p:nvSpPr>
          <p:cNvPr id="4" name="Text Box 23"/>
          <p:cNvSpPr txBox="1">
            <a:spLocks noChangeArrowheads="1"/>
          </p:cNvSpPr>
          <p:nvPr userDrawn="1"/>
        </p:nvSpPr>
        <p:spPr bwMode="auto">
          <a:xfrm>
            <a:off x="5715000" y="533400"/>
            <a:ext cx="3429000" cy="877163"/>
          </a:xfrm>
          <a:prstGeom prst="rect">
            <a:avLst/>
          </a:prstGeom>
          <a:noFill/>
          <a:ln w="9525">
            <a:noFill/>
            <a:miter lim="800000"/>
            <a:headEnd/>
            <a:tailEnd/>
          </a:ln>
          <a:effectLst/>
        </p:spPr>
        <p:txBody>
          <a:bodyPr wrap="square">
            <a:spAutoFit/>
          </a:bodyPr>
          <a:lstStyle/>
          <a:p>
            <a:pPr>
              <a:defRPr/>
            </a:pPr>
            <a:r>
              <a:rPr lang="en-US" sz="2400" b="1" dirty="0" smtClean="0">
                <a:solidFill>
                  <a:schemeClr val="tx2"/>
                </a:solidFill>
              </a:rPr>
              <a:t>SECRETARIES’ DAY</a:t>
            </a:r>
            <a:endParaRPr lang="en-US" sz="2400" b="1" dirty="0">
              <a:solidFill>
                <a:schemeClr val="tx2"/>
              </a:solidFill>
            </a:endParaRPr>
          </a:p>
          <a:p>
            <a:pPr algn="l">
              <a:defRPr/>
            </a:pPr>
            <a:endParaRPr lang="en-US" sz="2700" b="1" dirty="0">
              <a:solidFill>
                <a:schemeClr val="tx2"/>
              </a:solidFill>
            </a:endParaRPr>
          </a:p>
        </p:txBody>
      </p:sp>
      <p:grpSp>
        <p:nvGrpSpPr>
          <p:cNvPr id="5" name="Group 49"/>
          <p:cNvGrpSpPr>
            <a:grpSpLocks/>
          </p:cNvGrpSpPr>
          <p:nvPr userDrawn="1"/>
        </p:nvGrpSpPr>
        <p:grpSpPr bwMode="auto">
          <a:xfrm>
            <a:off x="1828800" y="6477000"/>
            <a:ext cx="7315200" cy="381000"/>
            <a:chOff x="1152" y="3504"/>
            <a:chExt cx="4608" cy="240"/>
          </a:xfrm>
        </p:grpSpPr>
        <p:sp>
          <p:nvSpPr>
            <p:cNvPr id="6" name="Rectangle 40"/>
            <p:cNvSpPr>
              <a:spLocks noChangeArrowheads="1"/>
            </p:cNvSpPr>
            <p:nvPr userDrawn="1"/>
          </p:nvSpPr>
          <p:spPr bwMode="auto">
            <a:xfrm>
              <a:off x="1406" y="3504"/>
              <a:ext cx="4354" cy="240"/>
            </a:xfrm>
            <a:prstGeom prst="rect">
              <a:avLst/>
            </a:prstGeom>
            <a:solidFill>
              <a:schemeClr val="accent2"/>
            </a:solidFill>
            <a:ln w="9525">
              <a:noFill/>
              <a:miter lim="800000"/>
              <a:headEnd/>
              <a:tailEnd/>
            </a:ln>
          </p:spPr>
          <p:txBody>
            <a:bodyPr wrap="none" anchor="ctr"/>
            <a:lstStyle/>
            <a:p>
              <a:pPr>
                <a:defRPr/>
              </a:pPr>
              <a:endParaRPr lang="en-US" dirty="0"/>
            </a:p>
          </p:txBody>
        </p:sp>
        <p:sp>
          <p:nvSpPr>
            <p:cNvPr id="7" name="AutoShape 41"/>
            <p:cNvSpPr>
              <a:spLocks noChangeArrowheads="1"/>
            </p:cNvSpPr>
            <p:nvPr userDrawn="1"/>
          </p:nvSpPr>
          <p:spPr bwMode="auto">
            <a:xfrm flipH="1">
              <a:off x="1152" y="3504"/>
              <a:ext cx="257" cy="240"/>
            </a:xfrm>
            <a:prstGeom prst="rtTriangle">
              <a:avLst/>
            </a:prstGeom>
            <a:solidFill>
              <a:schemeClr val="accent2"/>
            </a:solidFill>
            <a:ln w="9525">
              <a:noFill/>
              <a:miter lim="800000"/>
              <a:headEnd/>
              <a:tailEnd/>
            </a:ln>
          </p:spPr>
          <p:txBody>
            <a:bodyPr wrap="none" anchor="ctr"/>
            <a:lstStyle/>
            <a:p>
              <a:pPr>
                <a:defRPr/>
              </a:pPr>
              <a:endParaRPr lang="en-US" dirty="0"/>
            </a:p>
          </p:txBody>
        </p:sp>
      </p:grpSp>
      <p:sp>
        <p:nvSpPr>
          <p:cNvPr id="8" name="Text Box 44"/>
          <p:cNvSpPr txBox="1">
            <a:spLocks noChangeArrowheads="1"/>
          </p:cNvSpPr>
          <p:nvPr userDrawn="1"/>
        </p:nvSpPr>
        <p:spPr bwMode="auto">
          <a:xfrm>
            <a:off x="3352800" y="5740400"/>
            <a:ext cx="5562600" cy="400110"/>
          </a:xfrm>
          <a:prstGeom prst="rect">
            <a:avLst/>
          </a:prstGeom>
          <a:noFill/>
          <a:ln w="9525">
            <a:noFill/>
            <a:miter lim="800000"/>
            <a:headEnd/>
            <a:tailEnd/>
          </a:ln>
          <a:effectLst/>
        </p:spPr>
        <p:txBody>
          <a:bodyPr wrap="square">
            <a:spAutoFit/>
          </a:bodyPr>
          <a:lstStyle/>
          <a:p>
            <a:pPr algn="r">
              <a:defRPr/>
            </a:pPr>
            <a:r>
              <a:rPr lang="en-US" sz="2000" dirty="0" smtClean="0">
                <a:solidFill>
                  <a:schemeClr val="tx2"/>
                </a:solidFill>
              </a:rPr>
              <a:t>November</a:t>
            </a:r>
            <a:r>
              <a:rPr lang="en-US" sz="2000" baseline="0" dirty="0" smtClean="0">
                <a:solidFill>
                  <a:schemeClr val="tx2"/>
                </a:solidFill>
              </a:rPr>
              <a:t> 2, 2010</a:t>
            </a:r>
            <a:endParaRPr lang="en-US" sz="2000" dirty="0">
              <a:solidFill>
                <a:schemeClr val="tx2"/>
              </a:solidFill>
            </a:endParaRPr>
          </a:p>
        </p:txBody>
      </p:sp>
      <p:sp>
        <p:nvSpPr>
          <p:cNvPr id="9" name="Rectangle 52"/>
          <p:cNvSpPr>
            <a:spLocks noChangeArrowheads="1"/>
          </p:cNvSpPr>
          <p:nvPr userDrawn="1"/>
        </p:nvSpPr>
        <p:spPr bwMode="auto">
          <a:xfrm>
            <a:off x="0" y="5181600"/>
            <a:ext cx="5791200" cy="304800"/>
          </a:xfrm>
          <a:prstGeom prst="rect">
            <a:avLst/>
          </a:prstGeom>
          <a:solidFill>
            <a:schemeClr val="hlink"/>
          </a:solidFill>
          <a:ln w="9525">
            <a:noFill/>
            <a:miter lim="800000"/>
            <a:headEnd/>
            <a:tailEnd/>
          </a:ln>
        </p:spPr>
        <p:txBody>
          <a:bodyPr wrap="none" anchor="ctr"/>
          <a:lstStyle/>
          <a:p>
            <a:pPr>
              <a:defRPr/>
            </a:pPr>
            <a:endParaRPr lang="en-US" dirty="0"/>
          </a:p>
        </p:txBody>
      </p:sp>
      <p:sp>
        <p:nvSpPr>
          <p:cNvPr id="10" name="Rectangle 54"/>
          <p:cNvSpPr>
            <a:spLocks noChangeArrowheads="1"/>
          </p:cNvSpPr>
          <p:nvPr userDrawn="1"/>
        </p:nvSpPr>
        <p:spPr bwMode="auto">
          <a:xfrm rot="16200000">
            <a:off x="2895600" y="2590800"/>
            <a:ext cx="5486400" cy="304800"/>
          </a:xfrm>
          <a:prstGeom prst="rect">
            <a:avLst/>
          </a:prstGeom>
          <a:solidFill>
            <a:schemeClr val="hlink"/>
          </a:solidFill>
          <a:ln w="9525">
            <a:noFill/>
            <a:miter lim="800000"/>
            <a:headEnd/>
            <a:tailEnd/>
          </a:ln>
        </p:spPr>
        <p:txBody>
          <a:bodyPr wrap="none" anchor="ctr"/>
          <a:lstStyle/>
          <a:p>
            <a:pPr>
              <a:defRPr/>
            </a:pPr>
            <a:endParaRPr lang="en-US" dirty="0"/>
          </a:p>
        </p:txBody>
      </p:sp>
      <p:sp>
        <p:nvSpPr>
          <p:cNvPr id="11" name="Text Box 60"/>
          <p:cNvSpPr txBox="1">
            <a:spLocks noChangeAspect="1" noChangeArrowheads="1"/>
          </p:cNvSpPr>
          <p:nvPr userDrawn="1"/>
        </p:nvSpPr>
        <p:spPr bwMode="auto">
          <a:xfrm>
            <a:off x="5943600" y="1752600"/>
            <a:ext cx="2895600" cy="3022600"/>
          </a:xfrm>
          <a:prstGeom prst="rect">
            <a:avLst/>
          </a:prstGeom>
          <a:noFill/>
          <a:ln w="9525">
            <a:noFill/>
            <a:miter lim="800000"/>
            <a:headEnd/>
            <a:tailEnd/>
          </a:ln>
          <a:effectLst/>
        </p:spPr>
        <p:txBody>
          <a:bodyPr>
            <a:spAutoFit/>
          </a:bodyPr>
          <a:lstStyle/>
          <a:p>
            <a:pPr algn="l">
              <a:defRPr/>
            </a:pPr>
            <a:r>
              <a:rPr lang="en-US" sz="2600" b="1" u="sng" dirty="0">
                <a:solidFill>
                  <a:schemeClr val="tx2"/>
                </a:solidFill>
              </a:rPr>
              <a:t>PROCUREMENT</a:t>
            </a:r>
            <a:endParaRPr lang="en-US" sz="2000" b="1" u="sng" dirty="0">
              <a:solidFill>
                <a:schemeClr val="tx2"/>
              </a:solidFill>
            </a:endParaRPr>
          </a:p>
          <a:p>
            <a:pPr>
              <a:defRPr/>
            </a:pPr>
            <a:endParaRPr lang="en-US" sz="2000" b="1" dirty="0">
              <a:solidFill>
                <a:schemeClr val="tx2"/>
              </a:solidFill>
            </a:endParaRPr>
          </a:p>
          <a:p>
            <a:pPr>
              <a:defRPr/>
            </a:pPr>
            <a:r>
              <a:rPr lang="en-US" sz="2000" b="1" dirty="0">
                <a:solidFill>
                  <a:schemeClr val="tx2"/>
                </a:solidFill>
              </a:rPr>
              <a:t>Purchasing in compliance with DOE Standard Operating Procedures</a:t>
            </a:r>
            <a:r>
              <a:rPr lang="en-US" b="1" dirty="0">
                <a:solidFill>
                  <a:schemeClr val="tx2"/>
                </a:solidFill>
              </a:rPr>
              <a:t> </a:t>
            </a:r>
          </a:p>
          <a:p>
            <a:pPr eaLnBrk="1" hangingPunct="1">
              <a:lnSpc>
                <a:spcPct val="90000"/>
              </a:lnSpc>
              <a:spcBef>
                <a:spcPct val="20000"/>
              </a:spcBef>
              <a:buClr>
                <a:schemeClr val="tx2"/>
              </a:buClr>
              <a:defRPr/>
            </a:pPr>
            <a:endParaRPr lang="en-US" b="1" i="1" dirty="0">
              <a:solidFill>
                <a:schemeClr val="tx2"/>
              </a:solidFill>
              <a:latin typeface="Century Schoolbook" pitchFamily="18" charset="0"/>
            </a:endParaRPr>
          </a:p>
          <a:p>
            <a:pPr algn="l">
              <a:spcBef>
                <a:spcPct val="50000"/>
              </a:spcBef>
              <a:defRPr/>
            </a:pPr>
            <a:endParaRPr lang="en-US" b="1" i="1" dirty="0">
              <a:solidFill>
                <a:schemeClr val="tx2"/>
              </a:solidFill>
              <a:latin typeface="Century Schoolbook"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4A856EC-E27A-434A-ABD5-4E0FC2518A55}" type="slidenum">
              <a:rPr lang="en-US"/>
              <a:pPr>
                <a:defRPr/>
              </a:pPr>
              <a:t>‹#›</a:t>
            </a:fld>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3000" y="1524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3700" y="1524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BDD5B8F-B159-4304-AAC5-E844D0D679EF}" type="slidenum">
              <a:rPr lang="en-US"/>
              <a:pPr>
                <a:defRPr/>
              </a:pPr>
              <a:t>‹#›</a:t>
            </a:fld>
            <a:endParaRPr lang="en-US" sz="14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93700" y="152400"/>
            <a:ext cx="77724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93700" y="1447800"/>
            <a:ext cx="7772400" cy="41148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5C7EEE07-7434-4CD9-B918-BF04D26A4FEC}" type="slidenum">
              <a:rPr lang="en-US"/>
              <a:pPr>
                <a:defRPr/>
              </a:pPr>
              <a:t>‹#›</a:t>
            </a:fld>
            <a:endParaRPr lang="en-US" sz="14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93700" y="152400"/>
            <a:ext cx="77724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BACFA3F-1060-4924-BCAB-1A9592DCB63F}" type="slidenum">
              <a:rPr lang="en-US"/>
              <a:pPr>
                <a:defRPr/>
              </a:pPr>
              <a:t>‹#›</a:t>
            </a:fld>
            <a:endParaRPr 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447F8D-AFA5-4DB0-9F0D-F14275A4B973}" type="slidenum">
              <a:rPr lang="en-US"/>
              <a:pPr>
                <a:defRPr/>
              </a:pPr>
              <a:t>‹#›</a:t>
            </a:fld>
            <a:endParaRPr lang="en-US" sz="1400" dirty="0"/>
          </a:p>
        </p:txBody>
      </p:sp>
      <p:pic>
        <p:nvPicPr>
          <p:cNvPr id="5" name="Picture 18"/>
          <p:cNvPicPr>
            <a:picLocks noChangeAspect="1" noChangeArrowheads="1"/>
          </p:cNvPicPr>
          <p:nvPr userDrawn="1"/>
        </p:nvPicPr>
        <p:blipFill>
          <a:blip r:embed="rId2" cstate="print"/>
          <a:srcRect/>
          <a:stretch>
            <a:fillRect/>
          </a:stretch>
        </p:blipFill>
        <p:spPr bwMode="auto">
          <a:xfrm>
            <a:off x="152400" y="6248400"/>
            <a:ext cx="762000" cy="511828"/>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E667D3E-764E-4332-A659-44DBA797E00C}" type="slidenum">
              <a:rPr lang="en-US"/>
              <a:pPr>
                <a:defRPr/>
              </a:pPr>
              <a:t>‹#›</a:t>
            </a:fld>
            <a:endParaRPr lang="en-US" sz="14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37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561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38FC8A5D-F742-4ED3-803B-72A84D2226D4}" type="slidenum">
              <a:rPr lang="en-US"/>
              <a:pPr>
                <a:defRPr/>
              </a:pPr>
              <a:t>‹#›</a:t>
            </a:fld>
            <a:endParaRPr lang="en-US" sz="14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2FEFC2E-6244-456F-8774-5E77B8FD6441}" type="slidenum">
              <a:rPr lang="en-US"/>
              <a:pPr>
                <a:defRPr/>
              </a:pPr>
              <a:t>‹#›</a:t>
            </a:fld>
            <a:endParaRPr lang="en-US" sz="14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8294E82-5B17-470C-87CE-96264D5BA2E7}" type="slidenum">
              <a:rPr lang="en-US"/>
              <a:pPr>
                <a:defRPr/>
              </a:pPr>
              <a:t>‹#›</a:t>
            </a:fld>
            <a:endParaRPr lang="en-US" sz="14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E05491B-A81F-46A9-952A-F8956930BF28}" type="slidenum">
              <a:rPr lang="en-US"/>
              <a:pPr>
                <a:defRPr/>
              </a:pPr>
              <a:t>‹#›</a:t>
            </a:fld>
            <a:endParaRPr lang="en-US" sz="14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F219663-D5C0-42A4-8FCA-46843DACCF25}" type="slidenum">
              <a:rPr lang="en-US"/>
              <a:pPr>
                <a:defRPr/>
              </a:pPr>
              <a:t>‹#›</a:t>
            </a:fld>
            <a:endParaRPr lang="en-US" sz="14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E504333-5BCA-499F-A345-93D99E937933}" type="slidenum">
              <a:rPr lang="en-US"/>
              <a:pPr>
                <a:defRPr/>
              </a:pPr>
              <a:t>‹#›</a:t>
            </a:fld>
            <a:endParaRPr lang="en-US" sz="1400"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auto">
          <a:xfrm>
            <a:off x="1362075" y="6477000"/>
            <a:ext cx="7781925" cy="381000"/>
          </a:xfrm>
          <a:prstGeom prst="rect">
            <a:avLst/>
          </a:prstGeom>
          <a:solidFill>
            <a:schemeClr val="accent2"/>
          </a:solidFill>
          <a:ln w="9525">
            <a:noFill/>
            <a:miter lim="800000"/>
            <a:headEnd/>
            <a:tailEnd/>
          </a:ln>
        </p:spPr>
        <p:txBody>
          <a:bodyPr wrap="none" anchor="ctr"/>
          <a:lstStyle/>
          <a:p>
            <a:pPr>
              <a:defRPr/>
            </a:pPr>
            <a:endParaRPr lang="en-US" dirty="0"/>
          </a:p>
        </p:txBody>
      </p:sp>
      <p:sp>
        <p:nvSpPr>
          <p:cNvPr id="1035" name="AutoShape 11"/>
          <p:cNvSpPr>
            <a:spLocks noChangeArrowheads="1"/>
          </p:cNvSpPr>
          <p:nvPr userDrawn="1"/>
        </p:nvSpPr>
        <p:spPr bwMode="auto">
          <a:xfrm flipH="1">
            <a:off x="958850" y="6477000"/>
            <a:ext cx="407988" cy="381000"/>
          </a:xfrm>
          <a:prstGeom prst="rtTriangle">
            <a:avLst/>
          </a:prstGeom>
          <a:solidFill>
            <a:schemeClr val="accent2"/>
          </a:solidFill>
          <a:ln w="9525">
            <a:noFill/>
            <a:miter lim="800000"/>
            <a:headEnd/>
            <a:tailEnd/>
          </a:ln>
        </p:spPr>
        <p:txBody>
          <a:bodyPr wrap="none" anchor="ctr"/>
          <a:lstStyle/>
          <a:p>
            <a:pPr>
              <a:defRPr/>
            </a:pPr>
            <a:endParaRPr lang="en-US" dirty="0"/>
          </a:p>
        </p:txBody>
      </p:sp>
      <p:sp>
        <p:nvSpPr>
          <p:cNvPr id="8196" name="Rectangle 2"/>
          <p:cNvSpPr>
            <a:spLocks noGrp="1" noChangeArrowheads="1"/>
          </p:cNvSpPr>
          <p:nvPr>
            <p:ph type="title"/>
          </p:nvPr>
        </p:nvSpPr>
        <p:spPr bwMode="auto">
          <a:xfrm>
            <a:off x="393700" y="152400"/>
            <a:ext cx="77724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197" name="Rectangle 3"/>
          <p:cNvSpPr>
            <a:spLocks noGrp="1" noChangeArrowheads="1"/>
          </p:cNvSpPr>
          <p:nvPr>
            <p:ph type="body" idx="1"/>
          </p:nvPr>
        </p:nvSpPr>
        <p:spPr bwMode="auto">
          <a:xfrm>
            <a:off x="393700" y="1447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ChangeArrowheads="1"/>
          </p:cNvSpPr>
          <p:nvPr userDrawn="1"/>
        </p:nvSpPr>
        <p:spPr bwMode="auto">
          <a:xfrm>
            <a:off x="0" y="0"/>
            <a:ext cx="9144000" cy="228600"/>
          </a:xfrm>
          <a:prstGeom prst="rect">
            <a:avLst/>
          </a:prstGeom>
          <a:solidFill>
            <a:schemeClr val="hlink"/>
          </a:solidFill>
          <a:ln w="9525">
            <a:noFill/>
            <a:miter lim="800000"/>
            <a:headEnd/>
            <a:tailEnd/>
          </a:ln>
        </p:spPr>
        <p:txBody>
          <a:bodyPr wrap="none" anchor="ctr"/>
          <a:lstStyle/>
          <a:p>
            <a:pPr>
              <a:defRPr/>
            </a:pPr>
            <a:endParaRPr lang="en-US" dirty="0"/>
          </a:p>
        </p:txBody>
      </p:sp>
      <p:sp>
        <p:nvSpPr>
          <p:cNvPr id="1030" name="Rectangle 6"/>
          <p:cNvSpPr>
            <a:spLocks noGrp="1" noChangeArrowheads="1"/>
          </p:cNvSpPr>
          <p:nvPr>
            <p:ph type="sldNum" sz="quarter" idx="4"/>
          </p:nvPr>
        </p:nvSpPr>
        <p:spPr bwMode="auto">
          <a:xfrm>
            <a:off x="8040688" y="6529388"/>
            <a:ext cx="9906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a:solidFill>
                  <a:schemeClr val="bg1"/>
                </a:solidFill>
              </a:defRPr>
            </a:lvl1pPr>
          </a:lstStyle>
          <a:p>
            <a:pPr>
              <a:defRPr/>
            </a:pPr>
            <a:fld id="{E9F80DF3-58A7-42FB-93B7-55C745FD2646}" type="slidenum">
              <a:rPr lang="en-US"/>
              <a:pPr>
                <a:defRPr/>
              </a:pPr>
              <a:t>‹#›</a:t>
            </a:fld>
            <a:endParaRPr lang="en-US" sz="1400" dirty="0"/>
          </a:p>
        </p:txBody>
      </p:sp>
    </p:spTree>
  </p:cSld>
  <p:clrMap bg1="lt1" tx1="dk1" bg2="lt2" tx2="dk2" accent1="accent1" accent2="accent2" accent3="accent3" accent4="accent4" accent5="accent5" accent6="accent6" hlink="hlink" folHlink="folHlink"/>
  <p:sldLayoutIdLst>
    <p:sldLayoutId id="2147483689"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ftr="0" dt="0"/>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p:titleStyle>
    <p:bodyStyle>
      <a:lvl1pPr marL="342900" indent="-342900" algn="l" rtl="0" eaLnBrk="0" fontAlgn="base" hangingPunct="0">
        <a:spcBef>
          <a:spcPct val="60000"/>
        </a:spcBef>
        <a:spcAft>
          <a:spcPct val="0"/>
        </a:spcAft>
        <a:defRPr sz="2200">
          <a:solidFill>
            <a:schemeClr val="tx1"/>
          </a:solidFill>
          <a:latin typeface="+mn-lt"/>
          <a:ea typeface="+mn-ea"/>
          <a:cs typeface="+mn-cs"/>
        </a:defRPr>
      </a:lvl1pPr>
      <a:lvl2pPr marL="739775" indent="-282575" algn="l" rtl="0" eaLnBrk="0" fontAlgn="base" hangingPunct="0">
        <a:lnSpc>
          <a:spcPct val="95000"/>
        </a:lnSpc>
        <a:spcBef>
          <a:spcPct val="20000"/>
        </a:spcBef>
        <a:spcAft>
          <a:spcPct val="0"/>
        </a:spcAft>
        <a:buClr>
          <a:schemeClr val="hlink"/>
        </a:buClr>
        <a:buChar char="&gt;"/>
        <a:defRPr sz="2000">
          <a:solidFill>
            <a:schemeClr val="tx1"/>
          </a:solidFill>
          <a:latin typeface="+mn-lt"/>
          <a:ea typeface="+mn-ea"/>
        </a:defRPr>
      </a:lvl2pPr>
      <a:lvl3pPr marL="1081088" indent="-227013" algn="l" rtl="0" eaLnBrk="0" fontAlgn="base" hangingPunct="0">
        <a:lnSpc>
          <a:spcPct val="95000"/>
        </a:lnSpc>
        <a:spcBef>
          <a:spcPct val="20000"/>
        </a:spcBef>
        <a:spcAft>
          <a:spcPct val="0"/>
        </a:spcAft>
        <a:buClr>
          <a:schemeClr val="accent1"/>
        </a:buClr>
        <a:buFont typeface="Wingdings" pitchFamily="2" charset="2"/>
        <a:buChar char="§"/>
        <a:defRPr sz="2000">
          <a:solidFill>
            <a:schemeClr val="tx1"/>
          </a:solidFill>
          <a:latin typeface="+mn-lt"/>
          <a:ea typeface="+mn-ea"/>
        </a:defRPr>
      </a:lvl3pPr>
      <a:lvl4pPr marL="1363663" indent="-168275" algn="l" rtl="0" eaLnBrk="0" fontAlgn="base" hangingPunct="0">
        <a:lnSpc>
          <a:spcPct val="95000"/>
        </a:lnSpc>
        <a:spcBef>
          <a:spcPct val="20000"/>
        </a:spcBef>
        <a:spcAft>
          <a:spcPct val="0"/>
        </a:spcAft>
        <a:buClr>
          <a:schemeClr val="accent2"/>
        </a:buClr>
        <a:buFont typeface="Times" pitchFamily="18" charset="0"/>
        <a:buChar char="•"/>
        <a:defRPr>
          <a:solidFill>
            <a:schemeClr val="tx1"/>
          </a:solidFill>
          <a:latin typeface="+mn-lt"/>
          <a:ea typeface="+mn-ea"/>
        </a:defRPr>
      </a:lvl4pPr>
      <a:lvl5pPr marL="1701800" indent="-223838" algn="l" rtl="0" eaLnBrk="0" fontAlgn="base" hangingPunct="0">
        <a:lnSpc>
          <a:spcPct val="95000"/>
        </a:lnSpc>
        <a:spcBef>
          <a:spcPct val="20000"/>
        </a:spcBef>
        <a:spcAft>
          <a:spcPct val="0"/>
        </a:spcAft>
        <a:buClr>
          <a:schemeClr val="folHlink"/>
        </a:buClr>
        <a:buChar char="»"/>
        <a:defRPr>
          <a:solidFill>
            <a:schemeClr val="tx1"/>
          </a:solidFill>
          <a:latin typeface="+mn-lt"/>
          <a:ea typeface="+mn-ea"/>
        </a:defRPr>
      </a:lvl5pPr>
      <a:lvl6pPr marL="21590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6pPr>
      <a:lvl7pPr marL="26162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7pPr>
      <a:lvl8pPr marL="30734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8pPr>
      <a:lvl9pPr marL="3530600" indent="-223838" algn="l" rtl="0" fontAlgn="base">
        <a:lnSpc>
          <a:spcPct val="95000"/>
        </a:lnSpc>
        <a:spcBef>
          <a:spcPct val="20000"/>
        </a:spcBef>
        <a:spcAft>
          <a:spcPct val="0"/>
        </a:spcAft>
        <a:buClr>
          <a:schemeClr val="folHlink"/>
        </a:buClr>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hools.nyc.gov/Offices/DCP" TargetMode="External"/><Relationship Id="rId4" Type="http://schemas.openxmlformats.org/officeDocument/2006/relationships/hyperlink" Target="mailto:ClientServices@schools.nyc.gov" TargetMode="External"/><Relationship Id="rId5" Type="http://schemas.openxmlformats.org/officeDocument/2006/relationships/image" Target="../media/image3.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dfoapps.nycenet.edu/mtacplus/login.aspx" TargetMode="External"/><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learndoe.org/dfsbo/recording-mtac-schools/" TargetMode="External"/><Relationship Id="rId4" Type="http://schemas.openxmlformats.org/officeDocument/2006/relationships/hyperlink" Target="mailto:clientservices@schools.nyc.gov" TargetMode="External"/><Relationship Id="rId1" Type="http://schemas.openxmlformats.org/officeDocument/2006/relationships/slideLayout" Target="../slideLayouts/slideLayout2.xml"/><Relationship Id="rId2" Type="http://schemas.openxmlformats.org/officeDocument/2006/relationships/hyperlink" Target="http://www.learndoe.org/dfsbo/"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5715000" y="5410200"/>
            <a:ext cx="3276600" cy="1292662"/>
          </a:xfrm>
          <a:prstGeom prst="rect">
            <a:avLst/>
          </a:prstGeom>
          <a:noFill/>
          <a:ln w="9525">
            <a:noFill/>
            <a:miter lim="800000"/>
            <a:headEnd/>
            <a:tailEnd/>
          </a:ln>
        </p:spPr>
        <p:txBody>
          <a:bodyPr wrap="square">
            <a:spAutoFit/>
          </a:bodyPr>
          <a:lstStyle/>
          <a:p>
            <a:pPr algn="l"/>
            <a:r>
              <a:rPr lang="en-US" sz="1300" b="1" dirty="0" smtClean="0">
                <a:solidFill>
                  <a:schemeClr val="tx2">
                    <a:lumMod val="75000"/>
                  </a:schemeClr>
                </a:solidFill>
              </a:rPr>
              <a:t>Division of Contracts and Purchasing</a:t>
            </a:r>
          </a:p>
          <a:p>
            <a:pPr algn="l"/>
            <a:r>
              <a:rPr lang="en-US" sz="1300" b="1" dirty="0" smtClean="0">
                <a:solidFill>
                  <a:schemeClr val="tx2">
                    <a:lumMod val="75000"/>
                  </a:schemeClr>
                </a:solidFill>
                <a:latin typeface="Arial Narrow" panose="020B0606020202030204" pitchFamily="34" charset="0"/>
              </a:rPr>
              <a:t>David Ross, Executive Director</a:t>
            </a:r>
          </a:p>
          <a:p>
            <a:pPr algn="l"/>
            <a:r>
              <a:rPr lang="en-US" sz="1300" b="1" dirty="0" smtClean="0">
                <a:solidFill>
                  <a:schemeClr val="tx2">
                    <a:lumMod val="75000"/>
                  </a:schemeClr>
                </a:solidFill>
                <a:latin typeface="Arial Narrow" panose="020B0606020202030204" pitchFamily="34" charset="0"/>
              </a:rPr>
              <a:t>Susan Dick McKeon, Chief Administrator </a:t>
            </a:r>
          </a:p>
          <a:p>
            <a:pPr algn="l"/>
            <a:r>
              <a:rPr lang="en-US" sz="1300" b="1" dirty="0" smtClean="0">
                <a:solidFill>
                  <a:schemeClr val="tx2">
                    <a:lumMod val="75000"/>
                  </a:schemeClr>
                </a:solidFill>
                <a:latin typeface="Arial Narrow" panose="020B0606020202030204" pitchFamily="34" charset="0"/>
              </a:rPr>
              <a:t>Joy Gentolia, Director</a:t>
            </a:r>
          </a:p>
          <a:p>
            <a:pPr algn="l"/>
            <a:r>
              <a:rPr lang="en-US" sz="1300" dirty="0" smtClean="0">
                <a:solidFill>
                  <a:schemeClr val="tx2">
                    <a:lumMod val="75000"/>
                  </a:schemeClr>
                </a:solidFill>
                <a:hlinkClick r:id="rId3"/>
              </a:rPr>
              <a:t>http</a:t>
            </a:r>
            <a:r>
              <a:rPr lang="en-US" sz="1300" dirty="0">
                <a:solidFill>
                  <a:schemeClr val="tx2">
                    <a:lumMod val="75000"/>
                  </a:schemeClr>
                </a:solidFill>
                <a:hlinkClick r:id="rId3"/>
              </a:rPr>
              <a:t>://schools.nyc.gov/Offices/DCP</a:t>
            </a:r>
            <a:endParaRPr lang="en-US" sz="1300" dirty="0">
              <a:solidFill>
                <a:schemeClr val="tx2">
                  <a:lumMod val="75000"/>
                </a:schemeClr>
              </a:solidFill>
            </a:endParaRPr>
          </a:p>
          <a:p>
            <a:pPr algn="l"/>
            <a:endParaRPr lang="en-US" sz="1300" b="1" dirty="0">
              <a:solidFill>
                <a:schemeClr val="tx2">
                  <a:lumMod val="75000"/>
                </a:schemeClr>
              </a:solidFill>
            </a:endParaRPr>
          </a:p>
        </p:txBody>
      </p:sp>
      <p:sp>
        <p:nvSpPr>
          <p:cNvPr id="5" name="Rectangle 9"/>
          <p:cNvSpPr>
            <a:spLocks noChangeArrowheads="1"/>
          </p:cNvSpPr>
          <p:nvPr/>
        </p:nvSpPr>
        <p:spPr bwMode="auto">
          <a:xfrm>
            <a:off x="1295400" y="5412938"/>
            <a:ext cx="3276600" cy="1292662"/>
          </a:xfrm>
          <a:prstGeom prst="rect">
            <a:avLst/>
          </a:prstGeom>
          <a:noFill/>
          <a:ln w="9525">
            <a:noFill/>
            <a:miter lim="800000"/>
            <a:headEnd/>
            <a:tailEnd/>
          </a:ln>
        </p:spPr>
        <p:txBody>
          <a:bodyPr wrap="square">
            <a:spAutoFit/>
          </a:bodyPr>
          <a:lstStyle/>
          <a:p>
            <a:pPr algn="l"/>
            <a:r>
              <a:rPr lang="en-US" sz="1300" b="1" dirty="0" smtClean="0">
                <a:solidFill>
                  <a:schemeClr val="tx2">
                    <a:lumMod val="75000"/>
                  </a:schemeClr>
                </a:solidFill>
              </a:rPr>
              <a:t>Finance Service Center</a:t>
            </a:r>
          </a:p>
          <a:p>
            <a:pPr algn="l"/>
            <a:r>
              <a:rPr lang="en-US" sz="1300" b="1" dirty="0" smtClean="0">
                <a:solidFill>
                  <a:schemeClr val="tx2">
                    <a:lumMod val="75000"/>
                  </a:schemeClr>
                </a:solidFill>
                <a:latin typeface="Arial Narrow" panose="020B0606020202030204" pitchFamily="34" charset="0"/>
              </a:rPr>
              <a:t>Monday - Friday</a:t>
            </a:r>
          </a:p>
          <a:p>
            <a:pPr algn="l"/>
            <a:r>
              <a:rPr lang="en-US" sz="1300" b="1" dirty="0" smtClean="0">
                <a:solidFill>
                  <a:schemeClr val="tx2">
                    <a:lumMod val="75000"/>
                  </a:schemeClr>
                </a:solidFill>
                <a:latin typeface="Arial Narrow" panose="020B0606020202030204" pitchFamily="34" charset="0"/>
              </a:rPr>
              <a:t>8:00AM – 5:00PM</a:t>
            </a:r>
          </a:p>
          <a:p>
            <a:pPr algn="l"/>
            <a:r>
              <a:rPr lang="en-US" sz="1300" b="1" dirty="0" smtClean="0">
                <a:solidFill>
                  <a:schemeClr val="tx2">
                    <a:lumMod val="75000"/>
                  </a:schemeClr>
                </a:solidFill>
                <a:latin typeface="Arial Narrow" panose="020B0606020202030204" pitchFamily="34" charset="0"/>
              </a:rPr>
              <a:t>(718) 935 - 5000</a:t>
            </a:r>
          </a:p>
          <a:p>
            <a:pPr algn="l"/>
            <a:r>
              <a:rPr lang="en-US" sz="1300" dirty="0" smtClean="0">
                <a:solidFill>
                  <a:schemeClr val="tx2">
                    <a:lumMod val="75000"/>
                  </a:schemeClr>
                </a:solidFill>
                <a:hlinkClick r:id="rId4"/>
              </a:rPr>
              <a:t>ClientServices@schools.nyc.gov</a:t>
            </a:r>
            <a:r>
              <a:rPr lang="en-US" sz="1300" dirty="0" smtClean="0">
                <a:solidFill>
                  <a:schemeClr val="tx2">
                    <a:lumMod val="75000"/>
                  </a:schemeClr>
                </a:solidFill>
              </a:rPr>
              <a:t> </a:t>
            </a:r>
            <a:endParaRPr lang="en-US" sz="1300" dirty="0">
              <a:solidFill>
                <a:schemeClr val="tx2">
                  <a:lumMod val="75000"/>
                </a:schemeClr>
              </a:solidFill>
            </a:endParaRPr>
          </a:p>
          <a:p>
            <a:pPr algn="l"/>
            <a:endParaRPr lang="en-US" sz="1300" b="1" dirty="0">
              <a:solidFill>
                <a:schemeClr val="tx2">
                  <a:lumMod val="75000"/>
                </a:schemeClr>
              </a:solidFill>
            </a:endParaRP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371600"/>
            <a:ext cx="7239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bwMode="auto">
          <a:xfrm>
            <a:off x="762000" y="3200400"/>
            <a:ext cx="82296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altLang="en-US" sz="3500" kern="0" dirty="0" smtClean="0"/>
              <a:t>School Guide in Navigating the Tool</a:t>
            </a:r>
          </a:p>
        </p:txBody>
      </p:sp>
    </p:spTree>
    <p:extLst>
      <p:ext uri="{BB962C8B-B14F-4D97-AF65-F5344CB8AC3E}">
        <p14:creationId xmlns:p14="http://schemas.microsoft.com/office/powerpoint/2010/main" val="19614689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10</a:t>
            </a:fld>
            <a:endParaRPr lang="en-US" sz="1400" dirty="0"/>
          </a:p>
        </p:txBody>
      </p:sp>
      <p:sp>
        <p:nvSpPr>
          <p:cNvPr id="5" name="Rectangle 4"/>
          <p:cNvSpPr/>
          <p:nvPr/>
        </p:nvSpPr>
        <p:spPr>
          <a:xfrm>
            <a:off x="762000" y="2514600"/>
            <a:ext cx="8077200" cy="1661993"/>
          </a:xfrm>
          <a:prstGeom prst="rect">
            <a:avLst/>
          </a:prstGeom>
        </p:spPr>
        <p:txBody>
          <a:bodyPr wrap="square">
            <a:spAutoFit/>
          </a:bodyPr>
          <a:lstStyle/>
          <a:p>
            <a:pPr>
              <a:defRPr/>
            </a:pPr>
            <a:r>
              <a:rPr lang="en-US" sz="5400" dirty="0" smtClean="0">
                <a:solidFill>
                  <a:schemeClr val="accent5">
                    <a:lumMod val="75000"/>
                  </a:schemeClr>
                </a:solidFill>
                <a:effectLst>
                  <a:outerShdw blurRad="38100" dist="38100" dir="2700000" algn="tl">
                    <a:srgbClr val="000000">
                      <a:alpha val="43137"/>
                    </a:srgbClr>
                  </a:outerShdw>
                </a:effectLst>
                <a:latin typeface="+mn-lt"/>
                <a:ea typeface="+mn-ea"/>
              </a:rPr>
              <a:t>MTAC Plus Tool</a:t>
            </a:r>
          </a:p>
          <a:p>
            <a:pPr>
              <a:defRPr/>
            </a:pPr>
            <a:r>
              <a:rPr lang="en-US" sz="4800" dirty="0" smtClean="0">
                <a:solidFill>
                  <a:schemeClr val="accent5">
                    <a:lumMod val="75000"/>
                  </a:schemeClr>
                </a:solidFill>
                <a:effectLst>
                  <a:outerShdw blurRad="38100" dist="38100" dir="2700000" algn="tl">
                    <a:srgbClr val="000000">
                      <a:alpha val="43137"/>
                    </a:srgbClr>
                  </a:outerShdw>
                </a:effectLst>
                <a:latin typeface="+mn-lt"/>
                <a:ea typeface="+mn-ea"/>
              </a:rPr>
              <a:t>(School Step by Step Guide)</a:t>
            </a:r>
            <a:endParaRPr lang="en-US" sz="4800" dirty="0">
              <a:solidFill>
                <a:schemeClr val="accent5">
                  <a:lumMod val="75000"/>
                </a:schemeClr>
              </a:solidFill>
              <a:effectLst>
                <a:outerShdw blurRad="38100" dist="38100" dir="2700000" algn="tl">
                  <a:srgbClr val="000000">
                    <a:alpha val="43137"/>
                  </a:srgbClr>
                </a:outerShdw>
              </a:effectLst>
              <a:latin typeface="+mn-lt"/>
              <a:ea typeface="+mn-ea"/>
            </a:endParaRPr>
          </a:p>
        </p:txBody>
      </p:sp>
    </p:spTree>
    <p:extLst>
      <p:ext uri="{BB962C8B-B14F-4D97-AF65-F5344CB8AC3E}">
        <p14:creationId xmlns:p14="http://schemas.microsoft.com/office/powerpoint/2010/main" val="20433538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11</a:t>
            </a:fld>
            <a:endParaRPr lang="en-US" sz="1400" dirty="0"/>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500" t="28808" r="15344" b="18945"/>
          <a:stretch/>
        </p:blipFill>
        <p:spPr bwMode="auto">
          <a:xfrm>
            <a:off x="370367" y="533400"/>
            <a:ext cx="5420833" cy="495483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76" t="12537" r="26221" b="43732"/>
          <a:stretch/>
        </p:blipFill>
        <p:spPr bwMode="auto">
          <a:xfrm>
            <a:off x="4876800" y="2133600"/>
            <a:ext cx="4003792" cy="3581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38" name="Elbow Connector 37"/>
          <p:cNvCxnSpPr/>
          <p:nvPr/>
        </p:nvCxnSpPr>
        <p:spPr bwMode="auto">
          <a:xfrm>
            <a:off x="5237104" y="1524000"/>
            <a:ext cx="1620896" cy="609600"/>
          </a:xfrm>
          <a:prstGeom prst="bentConnector2">
            <a:avLst/>
          </a:prstGeom>
          <a:solidFill>
            <a:schemeClr val="accent1"/>
          </a:solidFill>
          <a:ln w="12700" cap="flat" cmpd="sng" algn="ctr">
            <a:solidFill>
              <a:srgbClr val="C00000"/>
            </a:solidFill>
            <a:prstDash val="solid"/>
            <a:round/>
            <a:headEnd type="arrow"/>
            <a:tailEnd type="arrow"/>
          </a:ln>
          <a:effectLst/>
        </p:spPr>
      </p:cxnSp>
      <p:sp>
        <p:nvSpPr>
          <p:cNvPr id="39" name="Title 1"/>
          <p:cNvSpPr txBox="1">
            <a:spLocks/>
          </p:cNvSpPr>
          <p:nvPr/>
        </p:nvSpPr>
        <p:spPr bwMode="auto">
          <a:xfrm>
            <a:off x="1295400" y="5867400"/>
            <a:ext cx="74676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a:t>You can access the MTAC Plus via </a:t>
            </a:r>
            <a:r>
              <a:rPr lang="en-US" sz="1500" b="0" kern="0" dirty="0" smtClean="0">
                <a:hlinkClick r:id="rId4"/>
              </a:rPr>
              <a:t>https</a:t>
            </a:r>
            <a:r>
              <a:rPr lang="en-US" sz="1500" b="0" kern="0" dirty="0">
                <a:hlinkClick r:id="rId4"/>
              </a:rPr>
              <a:t>://</a:t>
            </a:r>
            <a:r>
              <a:rPr lang="en-US" sz="1500" b="0" kern="0" dirty="0" smtClean="0">
                <a:hlinkClick r:id="rId4"/>
              </a:rPr>
              <a:t>dfoapps.nycenet.edu/mtacplus/login.aspx</a:t>
            </a:r>
            <a:r>
              <a:rPr lang="en-US" sz="1500" b="0" kern="0" dirty="0" smtClean="0"/>
              <a:t>.  By clicking on “What’s MTAC” a description will be displayed.</a:t>
            </a:r>
            <a:endParaRPr lang="en-US" sz="1500" b="0" kern="0" dirty="0"/>
          </a:p>
        </p:txBody>
      </p:sp>
    </p:spTree>
    <p:extLst>
      <p:ext uri="{BB962C8B-B14F-4D97-AF65-F5344CB8AC3E}">
        <p14:creationId xmlns:p14="http://schemas.microsoft.com/office/powerpoint/2010/main" val="8984554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12</a:t>
            </a:fld>
            <a:endParaRPr lang="en-US" sz="1400" dirty="0"/>
          </a:p>
        </p:txBody>
      </p:sp>
      <p:pic>
        <p:nvPicPr>
          <p:cNvPr id="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500" t="28808" r="2578" b="18945"/>
          <a:stretch/>
        </p:blipFill>
        <p:spPr bwMode="auto">
          <a:xfrm>
            <a:off x="990600" y="609600"/>
            <a:ext cx="7696200" cy="495483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16" name="Title 1"/>
          <p:cNvSpPr txBox="1">
            <a:spLocks/>
          </p:cNvSpPr>
          <p:nvPr/>
        </p:nvSpPr>
        <p:spPr bwMode="auto">
          <a:xfrm>
            <a:off x="1079500" y="58674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Sign-in using your Outlook “User Id” and “Password”.</a:t>
            </a:r>
            <a:endParaRPr lang="en-US" sz="1500" b="0" kern="0" dirty="0"/>
          </a:p>
        </p:txBody>
      </p:sp>
    </p:spTree>
    <p:extLst>
      <p:ext uri="{BB962C8B-B14F-4D97-AF65-F5344CB8AC3E}">
        <p14:creationId xmlns:p14="http://schemas.microsoft.com/office/powerpoint/2010/main" val="30518093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13</a:t>
            </a:fld>
            <a:endParaRPr lang="en-US" sz="14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1723"/>
          <a:stretch/>
        </p:blipFill>
        <p:spPr bwMode="auto">
          <a:xfrm>
            <a:off x="457200" y="304800"/>
            <a:ext cx="8382000" cy="50292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bwMode="auto">
          <a:xfrm>
            <a:off x="1079500" y="58674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When you log in, you will be taken to your Landing Page. As the initiator/user, you will have the option to review or edit all existing task request(s) created under your User ID.</a:t>
            </a:r>
            <a:endParaRPr lang="en-US" sz="1500" b="0" kern="0" dirty="0"/>
          </a:p>
        </p:txBody>
      </p:sp>
      <p:sp>
        <p:nvSpPr>
          <p:cNvPr id="6" name="Rectangle 5"/>
          <p:cNvSpPr/>
          <p:nvPr/>
        </p:nvSpPr>
        <p:spPr bwMode="auto">
          <a:xfrm>
            <a:off x="685800" y="1447800"/>
            <a:ext cx="8077200" cy="876300"/>
          </a:xfrm>
          <a:prstGeom prst="rect">
            <a:avLst/>
          </a:prstGeom>
          <a:noFill/>
          <a:ln w="50800" cap="flat" cmpd="sng" algn="ctr">
            <a:solidFill>
              <a:srgbClr val="C00000">
                <a:alpha val="96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a typeface="+mn-ea"/>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291" t="17429" r="11698"/>
          <a:stretch/>
        </p:blipFill>
        <p:spPr bwMode="auto">
          <a:xfrm>
            <a:off x="19935645" y="1885950"/>
            <a:ext cx="8324491" cy="893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rotWithShape="1">
          <a:blip r:embed="rId4"/>
          <a:srcRect l="62308" t="17766" r="11782" b="36585"/>
          <a:stretch/>
        </p:blipFill>
        <p:spPr bwMode="auto">
          <a:xfrm>
            <a:off x="3886200" y="2590800"/>
            <a:ext cx="5029200" cy="3036570"/>
          </a:xfrm>
          <a:prstGeom prst="rect">
            <a:avLst/>
          </a:prstGeom>
          <a:ln w="22225" cmpd="sng">
            <a:solidFill>
              <a:srgbClr val="C00000"/>
            </a:solidFill>
          </a:ln>
          <a:extLst>
            <a:ext uri="{53640926-AAD7-44d8-BBD7-CCE9431645EC}">
              <a14:shadowObscured xmlns:a14="http://schemas.microsoft.com/office/drawing/2010/main"/>
            </a:ext>
          </a:extLst>
        </p:spPr>
      </p:pic>
      <p:cxnSp>
        <p:nvCxnSpPr>
          <p:cNvPr id="11" name="Elbow Connector 10"/>
          <p:cNvCxnSpPr/>
          <p:nvPr/>
        </p:nvCxnSpPr>
        <p:spPr bwMode="auto">
          <a:xfrm rot="16200000" flipH="1">
            <a:off x="1921192" y="2454592"/>
            <a:ext cx="2025016" cy="1905000"/>
          </a:xfrm>
          <a:prstGeom prst="bentConnector2">
            <a:avLst/>
          </a:prstGeom>
          <a:solidFill>
            <a:schemeClr val="accent1"/>
          </a:solidFill>
          <a:ln w="38100" cap="flat" cmpd="sng" algn="ctr">
            <a:solidFill>
              <a:srgbClr val="C00000"/>
            </a:solidFill>
            <a:prstDash val="solid"/>
            <a:round/>
            <a:headEnd type="arrow"/>
            <a:tailEnd type="arrow"/>
          </a:ln>
          <a:effectLst/>
        </p:spPr>
      </p:cxnSp>
    </p:spTree>
    <p:extLst>
      <p:ext uri="{BB962C8B-B14F-4D97-AF65-F5344CB8AC3E}">
        <p14:creationId xmlns:p14="http://schemas.microsoft.com/office/powerpoint/2010/main" val="13949439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14</a:t>
            </a:fld>
            <a:endParaRPr lang="en-US" sz="14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1915"/>
          <a:stretch/>
        </p:blipFill>
        <p:spPr bwMode="auto">
          <a:xfrm>
            <a:off x="400050" y="697685"/>
            <a:ext cx="8305800" cy="4876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7912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Click on the “Create MTAC” to develop a new task request.</a:t>
            </a:r>
            <a:endParaRPr lang="en-US" sz="1500" b="0" kern="0" dirty="0"/>
          </a:p>
        </p:txBody>
      </p:sp>
      <p:sp>
        <p:nvSpPr>
          <p:cNvPr id="8" name="Rectangle 7"/>
          <p:cNvSpPr/>
          <p:nvPr/>
        </p:nvSpPr>
        <p:spPr bwMode="auto">
          <a:xfrm>
            <a:off x="7105650" y="762000"/>
            <a:ext cx="609600" cy="447229"/>
          </a:xfrm>
          <a:prstGeom prst="rect">
            <a:avLst/>
          </a:prstGeom>
          <a:noFill/>
          <a:ln w="38100" cap="flat" cmpd="sng" algn="ctr">
            <a:solidFill>
              <a:srgbClr val="C00000">
                <a:alpha val="96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a typeface="+mn-ea"/>
            </a:endParaRPr>
          </a:p>
        </p:txBody>
      </p:sp>
      <p:cxnSp>
        <p:nvCxnSpPr>
          <p:cNvPr id="10" name="Straight Arrow Connector 9"/>
          <p:cNvCxnSpPr/>
          <p:nvPr/>
        </p:nvCxnSpPr>
        <p:spPr bwMode="auto">
          <a:xfrm flipH="1">
            <a:off x="7772400" y="304800"/>
            <a:ext cx="304800" cy="457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29481493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15</a:t>
            </a:fld>
            <a:endParaRPr lang="en-US" sz="1400"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r="987" b="68310"/>
          <a:stretch/>
        </p:blipFill>
        <p:spPr bwMode="auto">
          <a:xfrm>
            <a:off x="609600" y="609601"/>
            <a:ext cx="8229600" cy="472439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bwMode="auto">
          <a:xfrm>
            <a:off x="1079500" y="5703641"/>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It will take you to the search page.  The user will have the option to search via drop down on “Service Description” and “Component” or by entering text in the “Search By” field.</a:t>
            </a:r>
            <a:endParaRPr lang="en-US" sz="1500" b="0" kern="0" dirty="0"/>
          </a:p>
        </p:txBody>
      </p:sp>
    </p:spTree>
    <p:extLst>
      <p:ext uri="{BB962C8B-B14F-4D97-AF65-F5344CB8AC3E}">
        <p14:creationId xmlns:p14="http://schemas.microsoft.com/office/powerpoint/2010/main" val="22016893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16</a:t>
            </a:fld>
            <a:endParaRPr lang="en-US" sz="1400" dirty="0" smtClean="0"/>
          </a:p>
        </p:txBody>
      </p:sp>
      <p:pic>
        <p:nvPicPr>
          <p:cNvPr id="307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42" r="1281" b="48391"/>
          <a:stretch/>
        </p:blipFill>
        <p:spPr bwMode="auto">
          <a:xfrm>
            <a:off x="533400" y="609600"/>
            <a:ext cx="8382000" cy="51816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4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Here’s a sample of the drop down menu if you search by “Service Description”, let’s select ELL PD.</a:t>
            </a:r>
            <a:endParaRPr lang="en-US" sz="1500" b="0" kern="0" dirty="0"/>
          </a:p>
        </p:txBody>
      </p:sp>
    </p:spTree>
    <p:extLst>
      <p:ext uri="{BB962C8B-B14F-4D97-AF65-F5344CB8AC3E}">
        <p14:creationId xmlns:p14="http://schemas.microsoft.com/office/powerpoint/2010/main" val="13322233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17</a:t>
            </a:fld>
            <a:endParaRPr lang="en-US" sz="1400" dirty="0" smtClean="0"/>
          </a:p>
        </p:txBody>
      </p:sp>
      <p:pic>
        <p:nvPicPr>
          <p:cNvPr id="3584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 r="535" b="69494"/>
          <a:stretch/>
        </p:blipFill>
        <p:spPr bwMode="auto">
          <a:xfrm>
            <a:off x="495300" y="609600"/>
            <a:ext cx="8420100" cy="4343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143000" y="58674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In selecting ELL PD from the “Service Description” field, it will prompt you to select from the Component drop down menu specific for ELL PD.</a:t>
            </a:r>
            <a:endParaRPr lang="en-US" sz="1500" b="0" kern="0" dirty="0"/>
          </a:p>
        </p:txBody>
      </p:sp>
    </p:spTree>
    <p:extLst>
      <p:ext uri="{BB962C8B-B14F-4D97-AF65-F5344CB8AC3E}">
        <p14:creationId xmlns:p14="http://schemas.microsoft.com/office/powerpoint/2010/main" val="14357498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18</a:t>
            </a:fld>
            <a:endParaRPr lang="en-US" sz="1400" dirty="0" smtClean="0"/>
          </a:p>
        </p:txBody>
      </p:sp>
      <p:pic>
        <p:nvPicPr>
          <p:cNvPr id="3686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71144"/>
          <a:stretch/>
        </p:blipFill>
        <p:spPr bwMode="auto">
          <a:xfrm>
            <a:off x="647700" y="533400"/>
            <a:ext cx="8191500" cy="4953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4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Let’s proceed to select the Component available for ELL PD, “Professional Development”.  </a:t>
            </a:r>
            <a:endParaRPr lang="en-US" sz="1500" b="0" kern="0" dirty="0"/>
          </a:p>
        </p:txBody>
      </p:sp>
    </p:spTree>
    <p:extLst>
      <p:ext uri="{BB962C8B-B14F-4D97-AF65-F5344CB8AC3E}">
        <p14:creationId xmlns:p14="http://schemas.microsoft.com/office/powerpoint/2010/main" val="23206880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19</a:t>
            </a:fld>
            <a:endParaRPr lang="en-US" sz="1400"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8293100" cy="4876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143000" y="58293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Click “Search” to get the list of eligible vendors for ELL PD.</a:t>
            </a:r>
            <a:endParaRPr lang="en-US" sz="1500" b="0" kern="0" dirty="0"/>
          </a:p>
        </p:txBody>
      </p:sp>
      <p:cxnSp>
        <p:nvCxnSpPr>
          <p:cNvPr id="7" name="Straight Arrow Connector 6"/>
          <p:cNvCxnSpPr/>
          <p:nvPr/>
        </p:nvCxnSpPr>
        <p:spPr bwMode="auto">
          <a:xfrm flipH="1">
            <a:off x="5334000" y="4419600"/>
            <a:ext cx="457200" cy="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7383968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990600" y="685800"/>
            <a:ext cx="7239000" cy="685800"/>
          </a:xfrm>
        </p:spPr>
        <p:txBody>
          <a:bodyPr/>
          <a:lstStyle/>
          <a:p>
            <a:pPr algn="ctr" eaLnBrk="1" hangingPunct="1"/>
            <a:r>
              <a:rPr lang="en-US" sz="4000" b="1" dirty="0" smtClean="0">
                <a:latin typeface="Arial" pitchFamily="34" charset="0"/>
                <a:cs typeface="Arial" pitchFamily="34" charset="0"/>
              </a:rPr>
              <a:t>OVERVIEW</a:t>
            </a:r>
          </a:p>
        </p:txBody>
      </p:sp>
      <p:sp>
        <p:nvSpPr>
          <p:cNvPr id="4100" name="Rectangle 3"/>
          <p:cNvSpPr>
            <a:spLocks noGrp="1" noChangeArrowheads="1"/>
          </p:cNvSpPr>
          <p:nvPr>
            <p:ph type="body" idx="1"/>
          </p:nvPr>
        </p:nvSpPr>
        <p:spPr>
          <a:xfrm>
            <a:off x="1143000" y="1524000"/>
            <a:ext cx="7696200" cy="4572000"/>
          </a:xfrm>
        </p:spPr>
        <p:txBody>
          <a:bodyPr/>
          <a:lstStyle/>
          <a:p>
            <a:pPr eaLnBrk="1" hangingPunct="1">
              <a:lnSpc>
                <a:spcPct val="90000"/>
              </a:lnSpc>
              <a:buFont typeface="Wingdings" pitchFamily="2" charset="2"/>
              <a:buChar char="Ø"/>
            </a:pPr>
            <a:r>
              <a:rPr lang="en-US" sz="3300" dirty="0" smtClean="0">
                <a:solidFill>
                  <a:srgbClr val="000000"/>
                </a:solidFill>
                <a:latin typeface="Arial" pitchFamily="34" charset="0"/>
                <a:cs typeface="Arial" pitchFamily="34" charset="0"/>
              </a:rPr>
              <a:t>Purpose</a:t>
            </a:r>
          </a:p>
          <a:p>
            <a:pPr eaLnBrk="1" hangingPunct="1">
              <a:lnSpc>
                <a:spcPct val="90000"/>
              </a:lnSpc>
              <a:buFont typeface="Wingdings" pitchFamily="2" charset="2"/>
              <a:buChar char="Ø"/>
            </a:pPr>
            <a:r>
              <a:rPr lang="en-US" sz="3300" dirty="0" smtClean="0">
                <a:solidFill>
                  <a:srgbClr val="000000"/>
                </a:solidFill>
                <a:latin typeface="Arial" pitchFamily="34" charset="0"/>
                <a:cs typeface="Arial" pitchFamily="34" charset="0"/>
              </a:rPr>
              <a:t>MTACs Have Distinct Advantages</a:t>
            </a:r>
            <a:endParaRPr lang="en-US" sz="3300" dirty="0">
              <a:solidFill>
                <a:srgbClr val="000000"/>
              </a:solidFill>
              <a:latin typeface="Arial" pitchFamily="34" charset="0"/>
              <a:cs typeface="Arial" pitchFamily="34" charset="0"/>
            </a:endParaRPr>
          </a:p>
          <a:p>
            <a:pPr eaLnBrk="1" hangingPunct="1">
              <a:lnSpc>
                <a:spcPct val="90000"/>
              </a:lnSpc>
              <a:buFont typeface="Wingdings" pitchFamily="2" charset="2"/>
              <a:buChar char="Ø"/>
            </a:pPr>
            <a:r>
              <a:rPr lang="en-US" sz="3300" dirty="0" smtClean="0">
                <a:solidFill>
                  <a:srgbClr val="000000"/>
                </a:solidFill>
                <a:latin typeface="Arial" pitchFamily="34" charset="0"/>
                <a:cs typeface="Arial" pitchFamily="34" charset="0"/>
              </a:rPr>
              <a:t>MTAC Selection Process</a:t>
            </a:r>
            <a:endParaRPr lang="en-US" sz="3300" dirty="0">
              <a:solidFill>
                <a:srgbClr val="000000"/>
              </a:solidFill>
              <a:latin typeface="Arial" pitchFamily="34" charset="0"/>
              <a:cs typeface="Arial" pitchFamily="34" charset="0"/>
            </a:endParaRPr>
          </a:p>
          <a:p>
            <a:pPr eaLnBrk="1" hangingPunct="1">
              <a:lnSpc>
                <a:spcPct val="90000"/>
              </a:lnSpc>
              <a:buFont typeface="Wingdings" pitchFamily="2" charset="2"/>
              <a:buChar char="Ø"/>
            </a:pPr>
            <a:r>
              <a:rPr lang="en-US" sz="3300" dirty="0" smtClean="0">
                <a:solidFill>
                  <a:srgbClr val="000000"/>
                </a:solidFill>
                <a:latin typeface="Arial" pitchFamily="34" charset="0"/>
                <a:cs typeface="Arial" pitchFamily="34" charset="0"/>
              </a:rPr>
              <a:t>MTAC Thresholds</a:t>
            </a:r>
            <a:endParaRPr lang="en-US" sz="3300" dirty="0">
              <a:solidFill>
                <a:srgbClr val="000000"/>
              </a:solidFill>
              <a:latin typeface="Arial" pitchFamily="34" charset="0"/>
              <a:cs typeface="Arial" pitchFamily="34" charset="0"/>
            </a:endParaRPr>
          </a:p>
          <a:p>
            <a:pPr eaLnBrk="1" hangingPunct="1">
              <a:lnSpc>
                <a:spcPct val="90000"/>
              </a:lnSpc>
              <a:buFont typeface="Wingdings" pitchFamily="2" charset="2"/>
              <a:buChar char="Ø"/>
            </a:pPr>
            <a:r>
              <a:rPr lang="en-US" sz="3300" dirty="0" smtClean="0">
                <a:solidFill>
                  <a:srgbClr val="000000"/>
                </a:solidFill>
                <a:latin typeface="Arial" pitchFamily="34" charset="0"/>
                <a:cs typeface="Arial" pitchFamily="34" charset="0"/>
              </a:rPr>
              <a:t>Using the MTAC Selection Tool</a:t>
            </a:r>
          </a:p>
          <a:p>
            <a:pPr eaLnBrk="1" hangingPunct="1">
              <a:lnSpc>
                <a:spcPct val="90000"/>
              </a:lnSpc>
              <a:buFont typeface="Wingdings" pitchFamily="2" charset="2"/>
              <a:buChar char="Ø"/>
            </a:pPr>
            <a:r>
              <a:rPr lang="en-US" sz="3300" dirty="0" smtClean="0">
                <a:solidFill>
                  <a:srgbClr val="000000"/>
                </a:solidFill>
                <a:latin typeface="Arial" pitchFamily="34" charset="0"/>
                <a:cs typeface="Arial" pitchFamily="34" charset="0"/>
              </a:rPr>
              <a:t>MTAC Plus School Guide</a:t>
            </a:r>
          </a:p>
          <a:p>
            <a:pPr eaLnBrk="1" hangingPunct="1">
              <a:lnSpc>
                <a:spcPct val="90000"/>
              </a:lnSpc>
              <a:buFont typeface="Wingdings" pitchFamily="2" charset="2"/>
              <a:buChar char="Ø"/>
            </a:pPr>
            <a:endParaRPr lang="en-US" sz="3300" dirty="0" smtClean="0">
              <a:solidFill>
                <a:srgbClr val="000000"/>
              </a:solidFill>
              <a:latin typeface="Arial" pitchFamily="34" charset="0"/>
              <a:cs typeface="Arial" pitchFamily="34" charset="0"/>
            </a:endParaRPr>
          </a:p>
          <a:p>
            <a:pPr eaLnBrk="1" hangingPunct="1">
              <a:lnSpc>
                <a:spcPct val="90000"/>
              </a:lnSpc>
              <a:buFont typeface="Wingdings" pitchFamily="2" charset="2"/>
              <a:buChar char="Ø"/>
            </a:pPr>
            <a:endParaRPr lang="en-US" sz="3300" dirty="0" smtClean="0">
              <a:solidFill>
                <a:srgbClr val="000000"/>
              </a:solidFill>
              <a:latin typeface="Arial" pitchFamily="34" charset="0"/>
              <a:cs typeface="Arial" pitchFamily="34" charset="0"/>
            </a:endParaRPr>
          </a:p>
        </p:txBody>
      </p:sp>
      <p:sp>
        <p:nvSpPr>
          <p:cNvPr id="5" name="Slide Number Placeholder 3"/>
          <p:cNvSpPr>
            <a:spLocks noGrp="1"/>
          </p:cNvSpPr>
          <p:nvPr>
            <p:ph type="sldNum" sz="quarter" idx="10"/>
          </p:nvPr>
        </p:nvSpPr>
        <p:spPr>
          <a:xfrm>
            <a:off x="8040688" y="6529388"/>
            <a:ext cx="990600" cy="228600"/>
          </a:xfrm>
          <a:noFill/>
        </p:spPr>
        <p:txBody>
          <a:bodyPr/>
          <a:lstStyle/>
          <a:p>
            <a:fld id="{A97F2A1C-C4B7-4FD4-8AC6-2EFC679FAB0A}" type="slidenum">
              <a:rPr lang="en-US" smtClean="0"/>
              <a:pPr/>
              <a:t>2</a:t>
            </a:fld>
            <a:endParaRPr lang="en-US" sz="1400" dirty="0" smtClean="0"/>
          </a:p>
        </p:txBody>
      </p:sp>
    </p:spTree>
    <p:extLst>
      <p:ext uri="{BB962C8B-B14F-4D97-AF65-F5344CB8AC3E}">
        <p14:creationId xmlns:p14="http://schemas.microsoft.com/office/powerpoint/2010/main" val="2936095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20</a:t>
            </a:fld>
            <a:endParaRPr lang="en-US" sz="1400" dirty="0" smtClean="0"/>
          </a:p>
        </p:txBody>
      </p:sp>
      <p:sp>
        <p:nvSpPr>
          <p:cNvPr id="6" name="Title 1"/>
          <p:cNvSpPr txBox="1">
            <a:spLocks/>
          </p:cNvSpPr>
          <p:nvPr/>
        </p:nvSpPr>
        <p:spPr bwMode="auto">
          <a:xfrm>
            <a:off x="1079500" y="58674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Upon clicking “Search”, the list of eligible vendors will be populated.</a:t>
            </a:r>
            <a:endParaRPr lang="en-US" sz="1500" b="0" kern="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 y="457200"/>
            <a:ext cx="8961120" cy="54102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7" name="Right Brace 6"/>
          <p:cNvSpPr/>
          <p:nvPr/>
        </p:nvSpPr>
        <p:spPr bwMode="auto">
          <a:xfrm>
            <a:off x="8839200" y="2667000"/>
            <a:ext cx="228600" cy="2743200"/>
          </a:xfrm>
          <a:prstGeom prst="rightBrace">
            <a:avLst>
              <a:gd name="adj1" fmla="val 8333"/>
              <a:gd name="adj2" fmla="val 50000"/>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0000"/>
              </a:solidFill>
              <a:effectLst/>
              <a:latin typeface="Arial" charset="0"/>
              <a:ea typeface="ＭＳ Ｐゴシック" charset="-128"/>
            </a:endParaRPr>
          </a:p>
        </p:txBody>
      </p:sp>
    </p:spTree>
    <p:extLst>
      <p:ext uri="{BB962C8B-B14F-4D97-AF65-F5344CB8AC3E}">
        <p14:creationId xmlns:p14="http://schemas.microsoft.com/office/powerpoint/2010/main" val="27837668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21</a:t>
            </a:fld>
            <a:endParaRPr lang="en-US" sz="1400" dirty="0" smtClean="0"/>
          </a:p>
        </p:txBody>
      </p:sp>
      <p:pic>
        <p:nvPicPr>
          <p:cNvPr id="7172"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35" t="-1" r="961" b="49314"/>
          <a:stretch/>
        </p:blipFill>
        <p:spPr bwMode="auto">
          <a:xfrm>
            <a:off x="381001" y="381001"/>
            <a:ext cx="8534398" cy="525779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Tool tips are available where you see underlined items. This screen gives you the tool tip for “Service Description”.</a:t>
            </a:r>
            <a:endParaRPr lang="en-US" sz="1500" b="0" kern="0" dirty="0"/>
          </a:p>
        </p:txBody>
      </p:sp>
    </p:spTree>
    <p:extLst>
      <p:ext uri="{BB962C8B-B14F-4D97-AF65-F5344CB8AC3E}">
        <p14:creationId xmlns:p14="http://schemas.microsoft.com/office/powerpoint/2010/main" val="18795639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22</a:t>
            </a:fld>
            <a:endParaRPr lang="en-US" sz="1400" dirty="0" smtClean="0"/>
          </a:p>
        </p:txBody>
      </p:sp>
      <p:pic>
        <p:nvPicPr>
          <p:cNvPr id="819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032" b="55421"/>
          <a:stretch/>
        </p:blipFill>
        <p:spPr bwMode="auto">
          <a:xfrm>
            <a:off x="228600" y="609600"/>
            <a:ext cx="8686800" cy="5334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screen gives you the tool tip for “Component Description”.</a:t>
            </a:r>
            <a:endParaRPr lang="en-US" sz="1500" b="0" kern="0" dirty="0"/>
          </a:p>
        </p:txBody>
      </p:sp>
    </p:spTree>
    <p:extLst>
      <p:ext uri="{BB962C8B-B14F-4D97-AF65-F5344CB8AC3E}">
        <p14:creationId xmlns:p14="http://schemas.microsoft.com/office/powerpoint/2010/main" val="31623967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23</a:t>
            </a:fld>
            <a:endParaRPr lang="en-US" sz="1400" dirty="0"/>
          </a:p>
        </p:txBody>
      </p:sp>
      <p:sp>
        <p:nvSpPr>
          <p:cNvPr id="5"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screen gives you the tool tip for “Vendor Number”, which gives you the vendor contact information.</a:t>
            </a:r>
            <a:endParaRPr lang="en-US" sz="1500" b="0" kern="0"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 y="457200"/>
            <a:ext cx="8869680" cy="525779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83813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24</a:t>
            </a:fld>
            <a:endParaRPr lang="en-US" sz="1400" dirty="0" smtClean="0"/>
          </a:p>
        </p:txBody>
      </p:sp>
      <p:pic>
        <p:nvPicPr>
          <p:cNvPr id="921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5176"/>
          <a:stretch/>
        </p:blipFill>
        <p:spPr bwMode="auto">
          <a:xfrm>
            <a:off x="381000" y="533400"/>
            <a:ext cx="8534400" cy="5486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screen gives you the tool tip for the Vendor’s Abstract.</a:t>
            </a:r>
            <a:endParaRPr lang="en-US" sz="1500" b="0" kern="0" dirty="0"/>
          </a:p>
        </p:txBody>
      </p:sp>
    </p:spTree>
    <p:extLst>
      <p:ext uri="{BB962C8B-B14F-4D97-AF65-F5344CB8AC3E}">
        <p14:creationId xmlns:p14="http://schemas.microsoft.com/office/powerpoint/2010/main" val="31027681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25</a:t>
            </a:fld>
            <a:endParaRPr lang="en-US" sz="1400" dirty="0" smtClean="0"/>
          </a:p>
        </p:txBody>
      </p:sp>
      <p:pic>
        <p:nvPicPr>
          <p:cNvPr id="10243"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383"/>
          <a:stretch/>
        </p:blipFill>
        <p:spPr bwMode="auto">
          <a:xfrm>
            <a:off x="381000" y="533400"/>
            <a:ext cx="8382000" cy="5257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Here, the initiator can compare vendor prices by clicking “Compare Vendor Prices” button.</a:t>
            </a:r>
            <a:endParaRPr lang="en-US" sz="1500" b="0" kern="0" dirty="0"/>
          </a:p>
        </p:txBody>
      </p:sp>
    </p:spTree>
    <p:extLst>
      <p:ext uri="{BB962C8B-B14F-4D97-AF65-F5344CB8AC3E}">
        <p14:creationId xmlns:p14="http://schemas.microsoft.com/office/powerpoint/2010/main" val="18915532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26</a:t>
            </a:fld>
            <a:endParaRPr lang="en-US" sz="1400" dirty="0"/>
          </a:p>
        </p:txBody>
      </p:sp>
      <p:pic>
        <p:nvPicPr>
          <p:cNvPr id="389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84" r="1222" b="18818"/>
          <a:stretch/>
        </p:blipFill>
        <p:spPr bwMode="auto">
          <a:xfrm>
            <a:off x="304799" y="381001"/>
            <a:ext cx="8615917" cy="548639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is what you will get when you click on “Compare Vendor Prices”.</a:t>
            </a:r>
            <a:endParaRPr lang="en-US" sz="1500" b="0" kern="0" dirty="0"/>
          </a:p>
        </p:txBody>
      </p:sp>
    </p:spTree>
    <p:extLst>
      <p:ext uri="{BB962C8B-B14F-4D97-AF65-F5344CB8AC3E}">
        <p14:creationId xmlns:p14="http://schemas.microsoft.com/office/powerpoint/2010/main" val="25625110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27</a:t>
            </a:fld>
            <a:endParaRPr lang="en-US" sz="1400" dirty="0" smtClean="0"/>
          </a:p>
        </p:txBody>
      </p:sp>
      <p:pic>
        <p:nvPicPr>
          <p:cNvPr id="3993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4" r="984" b="19473"/>
          <a:stretch/>
        </p:blipFill>
        <p:spPr bwMode="auto">
          <a:xfrm>
            <a:off x="202018" y="381000"/>
            <a:ext cx="8739963" cy="5638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You can collapse all or collapse/expand each individual vendor price file.</a:t>
            </a:r>
            <a:endParaRPr lang="en-US" sz="1500" b="0" kern="0" dirty="0"/>
          </a:p>
        </p:txBody>
      </p:sp>
    </p:spTree>
    <p:extLst>
      <p:ext uri="{BB962C8B-B14F-4D97-AF65-F5344CB8AC3E}">
        <p14:creationId xmlns:p14="http://schemas.microsoft.com/office/powerpoint/2010/main" val="35805754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28</a:t>
            </a:fld>
            <a:endParaRPr lang="en-US" sz="1400" dirty="0" smtClean="0"/>
          </a:p>
        </p:txBody>
      </p:sp>
      <p:pic>
        <p:nvPicPr>
          <p:cNvPr id="4096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55" t="848" r="1083" b="18625"/>
          <a:stretch/>
        </p:blipFill>
        <p:spPr bwMode="auto">
          <a:xfrm>
            <a:off x="287079" y="381000"/>
            <a:ext cx="8628322" cy="54102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You can also click on “Save as PDF” if you want to print all the price forms for all the vendors per component chosen.</a:t>
            </a:r>
            <a:endParaRPr lang="en-US" sz="1500" b="0" kern="0" dirty="0"/>
          </a:p>
        </p:txBody>
      </p:sp>
    </p:spTree>
    <p:extLst>
      <p:ext uri="{BB962C8B-B14F-4D97-AF65-F5344CB8AC3E}">
        <p14:creationId xmlns:p14="http://schemas.microsoft.com/office/powerpoint/2010/main" val="38861754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29</a:t>
            </a:fld>
            <a:endParaRPr lang="en-US" sz="1400" dirty="0" smtClean="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895" y="1236723"/>
            <a:ext cx="753060" cy="69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57" t="919" r="1053"/>
          <a:stretch/>
        </p:blipFill>
        <p:spPr bwMode="auto">
          <a:xfrm>
            <a:off x="202019" y="304800"/>
            <a:ext cx="8771860" cy="5715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932241"/>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You can also download and save the price forms.</a:t>
            </a:r>
            <a:endParaRPr lang="en-US" sz="1500" b="0" kern="0" dirty="0"/>
          </a:p>
        </p:txBody>
      </p:sp>
    </p:spTree>
    <p:extLst>
      <p:ext uri="{BB962C8B-B14F-4D97-AF65-F5344CB8AC3E}">
        <p14:creationId xmlns:p14="http://schemas.microsoft.com/office/powerpoint/2010/main" val="23991714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3</a:t>
            </a:fld>
            <a:endParaRPr lang="en-US" sz="1400" dirty="0"/>
          </a:p>
        </p:txBody>
      </p:sp>
      <p:sp>
        <p:nvSpPr>
          <p:cNvPr id="6" name="Content Placeholder 2"/>
          <p:cNvSpPr txBox="1">
            <a:spLocks/>
          </p:cNvSpPr>
          <p:nvPr/>
        </p:nvSpPr>
        <p:spPr bwMode="auto">
          <a:xfrm>
            <a:off x="990600" y="1371600"/>
            <a:ext cx="7543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9pPr>
          </a:lstStyle>
          <a:p>
            <a:pPr lvl="1" indent="-569913"/>
            <a:r>
              <a:rPr lang="en-US" dirty="0" smtClean="0">
                <a:solidFill>
                  <a:srgbClr val="000000"/>
                </a:solidFill>
              </a:rPr>
              <a:t>Used </a:t>
            </a:r>
            <a:r>
              <a:rPr lang="en-US" dirty="0">
                <a:solidFill>
                  <a:srgbClr val="000000"/>
                </a:solidFill>
              </a:rPr>
              <a:t>to procure services when there is high demand for a type of service (such as professional development in a specific field) and when we want to offer a choice among multiple providers of the service</a:t>
            </a:r>
            <a:r>
              <a:rPr lang="en-US" dirty="0" smtClean="0">
                <a:solidFill>
                  <a:srgbClr val="000000"/>
                </a:solidFill>
              </a:rPr>
              <a:t>.</a:t>
            </a:r>
          </a:p>
          <a:p>
            <a:pPr marL="457200" lvl="1" indent="0">
              <a:spcBef>
                <a:spcPts val="0"/>
              </a:spcBef>
              <a:buNone/>
            </a:pPr>
            <a:endParaRPr lang="en-US" dirty="0">
              <a:solidFill>
                <a:srgbClr val="000000"/>
              </a:solidFill>
            </a:endParaRPr>
          </a:p>
          <a:p>
            <a:pPr lvl="1" indent="-630238"/>
            <a:r>
              <a:rPr lang="en-US" dirty="0">
                <a:solidFill>
                  <a:srgbClr val="000000"/>
                </a:solidFill>
              </a:rPr>
              <a:t>Contracts are awarded to every provider who meets the requirements of the </a:t>
            </a:r>
            <a:r>
              <a:rPr lang="en-US" dirty="0" smtClean="0">
                <a:solidFill>
                  <a:srgbClr val="000000"/>
                </a:solidFill>
              </a:rPr>
              <a:t>solicitation.</a:t>
            </a:r>
            <a:endParaRPr lang="en-US" dirty="0">
              <a:solidFill>
                <a:srgbClr val="000000"/>
              </a:solidFill>
            </a:endParaRPr>
          </a:p>
          <a:p>
            <a:pPr algn="just">
              <a:lnSpc>
                <a:spcPct val="150000"/>
              </a:lnSpc>
              <a:buFont typeface="Wingdings" pitchFamily="2" charset="2"/>
              <a:buNone/>
            </a:pPr>
            <a:endParaRPr lang="en-US" sz="2800" kern="0" dirty="0">
              <a:solidFill>
                <a:srgbClr val="000000"/>
              </a:solidFill>
              <a:latin typeface="Arial" pitchFamily="34" charset="0"/>
              <a:cs typeface="Arial" pitchFamily="34" charset="0"/>
            </a:endParaRPr>
          </a:p>
        </p:txBody>
      </p:sp>
      <p:sp>
        <p:nvSpPr>
          <p:cNvPr id="7" name="Title 1"/>
          <p:cNvSpPr>
            <a:spLocks noGrp="1"/>
          </p:cNvSpPr>
          <p:nvPr>
            <p:ph type="title"/>
          </p:nvPr>
        </p:nvSpPr>
        <p:spPr>
          <a:xfrm>
            <a:off x="762000" y="381000"/>
            <a:ext cx="7772400" cy="609600"/>
          </a:xfrm>
        </p:spPr>
        <p:txBody>
          <a:bodyPr/>
          <a:lstStyle/>
          <a:p>
            <a:pPr algn="ctr"/>
            <a:r>
              <a:rPr lang="en-US" sz="3800" dirty="0" smtClean="0"/>
              <a:t>Purpose</a:t>
            </a:r>
            <a:endParaRPr lang="en-US" sz="3800" dirty="0"/>
          </a:p>
        </p:txBody>
      </p:sp>
    </p:spTree>
    <p:extLst>
      <p:ext uri="{BB962C8B-B14F-4D97-AF65-F5344CB8AC3E}">
        <p14:creationId xmlns:p14="http://schemas.microsoft.com/office/powerpoint/2010/main" val="1622970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30</a:t>
            </a:fld>
            <a:endParaRPr lang="en-US" sz="1400" dirty="0" smtClean="0"/>
          </a:p>
        </p:txBody>
      </p:sp>
      <p:pic>
        <p:nvPicPr>
          <p:cNvPr id="4198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34597"/>
          <a:stretch/>
        </p:blipFill>
        <p:spPr bwMode="auto">
          <a:xfrm>
            <a:off x="457200" y="304800"/>
            <a:ext cx="8305800" cy="5486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371600" y="5791200"/>
            <a:ext cx="75311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Here’s a sample of the PDF file.</a:t>
            </a:r>
            <a:endParaRPr lang="en-US" sz="1500" b="0" kern="0" dirty="0"/>
          </a:p>
        </p:txBody>
      </p:sp>
    </p:spTree>
    <p:extLst>
      <p:ext uri="{BB962C8B-B14F-4D97-AF65-F5344CB8AC3E}">
        <p14:creationId xmlns:p14="http://schemas.microsoft.com/office/powerpoint/2010/main" val="30697740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31</a:t>
            </a:fld>
            <a:endParaRPr lang="en-US" sz="1400"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5" y="1338262"/>
            <a:ext cx="7715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24347"/>
          <a:stretch/>
        </p:blipFill>
        <p:spPr bwMode="auto">
          <a:xfrm>
            <a:off x="381000" y="381000"/>
            <a:ext cx="8458200" cy="54102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Now that we have viewed/compared vendor prices, we can proceed with our task request by clicking on the “Select” button.</a:t>
            </a:r>
            <a:endParaRPr lang="en-US" sz="1500" b="0" kern="0" dirty="0"/>
          </a:p>
        </p:txBody>
      </p:sp>
    </p:spTree>
    <p:extLst>
      <p:ext uri="{BB962C8B-B14F-4D97-AF65-F5344CB8AC3E}">
        <p14:creationId xmlns:p14="http://schemas.microsoft.com/office/powerpoint/2010/main" val="3149160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32</a:t>
            </a:fld>
            <a:endParaRPr lang="en-US" sz="14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371600"/>
            <a:ext cx="7239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25756"/>
          <a:stretch/>
        </p:blipFill>
        <p:spPr bwMode="auto">
          <a:xfrm>
            <a:off x="304800" y="457199"/>
            <a:ext cx="8572500" cy="5257801"/>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1557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You will be asked if you want to view the webinar.  If you opt for Yes, it will take you to the webinar site.</a:t>
            </a:r>
            <a:endParaRPr lang="en-US" sz="1500" b="0" kern="0" dirty="0"/>
          </a:p>
        </p:txBody>
      </p:sp>
    </p:spTree>
    <p:extLst>
      <p:ext uri="{BB962C8B-B14F-4D97-AF65-F5344CB8AC3E}">
        <p14:creationId xmlns:p14="http://schemas.microsoft.com/office/powerpoint/2010/main" val="23707319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33</a:t>
            </a:fld>
            <a:endParaRPr lang="en-US" sz="1400" dirty="0" smtClean="0"/>
          </a:p>
        </p:txBody>
      </p:sp>
      <p:pic>
        <p:nvPicPr>
          <p:cNvPr id="1177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609599"/>
            <a:ext cx="7772400" cy="525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Here’s a screen shot of the webinar site.</a:t>
            </a:r>
            <a:endParaRPr lang="en-US" sz="1500" b="0" kern="0" dirty="0"/>
          </a:p>
        </p:txBody>
      </p:sp>
    </p:spTree>
    <p:extLst>
      <p:ext uri="{BB962C8B-B14F-4D97-AF65-F5344CB8AC3E}">
        <p14:creationId xmlns:p14="http://schemas.microsoft.com/office/powerpoint/2010/main" val="38982046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34</a:t>
            </a:fld>
            <a:endParaRPr lang="en-US" sz="1400" dirty="0" smtClean="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1371600"/>
            <a:ext cx="7239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25285"/>
          <a:stretch/>
        </p:blipFill>
        <p:spPr bwMode="auto">
          <a:xfrm>
            <a:off x="304800" y="533400"/>
            <a:ext cx="8572500" cy="54102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371600" y="6019800"/>
            <a:ext cx="7683500" cy="39235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If you opt for “No”, it will take you to the next step.</a:t>
            </a:r>
            <a:endParaRPr lang="en-US" sz="1500" b="0" kern="0" dirty="0"/>
          </a:p>
        </p:txBody>
      </p:sp>
    </p:spTree>
    <p:extLst>
      <p:ext uri="{BB962C8B-B14F-4D97-AF65-F5344CB8AC3E}">
        <p14:creationId xmlns:p14="http://schemas.microsoft.com/office/powerpoint/2010/main" val="11245708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35</a:t>
            </a:fld>
            <a:endParaRPr lang="en-US" sz="1400" dirty="0" smtClean="0"/>
          </a:p>
        </p:txBody>
      </p:sp>
      <p:pic>
        <p:nvPicPr>
          <p:cNvPr id="5017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736"/>
          <a:stretch/>
        </p:blipFill>
        <p:spPr bwMode="auto">
          <a:xfrm>
            <a:off x="381000" y="228600"/>
            <a:ext cx="8534400" cy="55626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447800" y="5943600"/>
            <a:ext cx="7543800" cy="461665"/>
          </a:xfrm>
          <a:prstGeom prst="rect">
            <a:avLst/>
          </a:prstGeom>
        </p:spPr>
        <p:txBody>
          <a:bodyPr wrap="square">
            <a:spAutoFit/>
          </a:bodyPr>
          <a:lstStyle/>
          <a:p>
            <a:r>
              <a:rPr lang="en-US" sz="1200" kern="0" dirty="0">
                <a:solidFill>
                  <a:schemeClr val="tx2"/>
                </a:solidFill>
              </a:rPr>
              <a:t>We can now create the scope for the task request by completing the required </a:t>
            </a:r>
            <a:r>
              <a:rPr lang="en-US" sz="1200" kern="0" dirty="0" smtClean="0">
                <a:solidFill>
                  <a:schemeClr val="tx2"/>
                </a:solidFill>
              </a:rPr>
              <a:t>fields.  </a:t>
            </a:r>
            <a:r>
              <a:rPr lang="en-US" sz="1200" kern="0" dirty="0">
                <a:solidFill>
                  <a:schemeClr val="tx2"/>
                </a:solidFill>
              </a:rPr>
              <a:t>You can click on     </a:t>
            </a:r>
            <a:r>
              <a:rPr lang="en-US" sz="1200" kern="0" dirty="0" smtClean="0">
                <a:solidFill>
                  <a:schemeClr val="tx2"/>
                </a:solidFill>
              </a:rPr>
              <a:t> if </a:t>
            </a:r>
            <a:r>
              <a:rPr lang="en-US" sz="1200" kern="0" dirty="0">
                <a:solidFill>
                  <a:schemeClr val="tx2"/>
                </a:solidFill>
              </a:rPr>
              <a:t>you wish to obtain further information on the specific </a:t>
            </a:r>
            <a:r>
              <a:rPr lang="en-US" sz="1200" kern="0" dirty="0" smtClean="0">
                <a:solidFill>
                  <a:schemeClr val="tx2"/>
                </a:solidFill>
              </a:rPr>
              <a:t>area as shown in here. </a:t>
            </a:r>
            <a:endParaRPr lang="en-US" sz="1200" dirty="0">
              <a:solidFill>
                <a:schemeClr val="tx2"/>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5978429"/>
            <a:ext cx="20955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bwMode="auto">
          <a:xfrm>
            <a:off x="1752600" y="1371600"/>
            <a:ext cx="2133600" cy="1143000"/>
          </a:xfrm>
          <a:prstGeom prst="straightConnector1">
            <a:avLst/>
          </a:prstGeom>
          <a:solidFill>
            <a:schemeClr val="accent1"/>
          </a:solidFill>
          <a:ln w="19050" cap="flat" cmpd="sng" algn="ctr">
            <a:solidFill>
              <a:srgbClr val="C00000"/>
            </a:solidFill>
            <a:prstDash val="solid"/>
            <a:round/>
            <a:headEnd type="arrow"/>
            <a:tailEnd type="arrow"/>
          </a:ln>
          <a:effectLst/>
        </p:spPr>
      </p:cxnSp>
    </p:spTree>
    <p:extLst>
      <p:ext uri="{BB962C8B-B14F-4D97-AF65-F5344CB8AC3E}">
        <p14:creationId xmlns:p14="http://schemas.microsoft.com/office/powerpoint/2010/main" val="32131636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36</a:t>
            </a:fld>
            <a:endParaRPr lang="en-US" sz="1400" dirty="0" smtClean="0"/>
          </a:p>
        </p:txBody>
      </p:sp>
      <p:pic>
        <p:nvPicPr>
          <p:cNvPr id="4301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636"/>
          <a:stretch/>
        </p:blipFill>
        <p:spPr bwMode="auto">
          <a:xfrm>
            <a:off x="304800" y="304800"/>
            <a:ext cx="8648700" cy="5638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3843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Click on “Download Scope Example” to view sample scope.</a:t>
            </a:r>
            <a:endParaRPr lang="en-US" sz="1500" b="0" kern="0" dirty="0"/>
          </a:p>
        </p:txBody>
      </p:sp>
    </p:spTree>
    <p:extLst>
      <p:ext uri="{BB962C8B-B14F-4D97-AF65-F5344CB8AC3E}">
        <p14:creationId xmlns:p14="http://schemas.microsoft.com/office/powerpoint/2010/main" val="13419286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37</a:t>
            </a:fld>
            <a:endParaRPr lang="en-US" sz="1400" dirty="0" smtClean="0"/>
          </a:p>
        </p:txBody>
      </p:sp>
      <p:sp>
        <p:nvSpPr>
          <p:cNvPr id="6" name="Title 1"/>
          <p:cNvSpPr txBox="1">
            <a:spLocks/>
          </p:cNvSpPr>
          <p:nvPr/>
        </p:nvSpPr>
        <p:spPr bwMode="auto">
          <a:xfrm>
            <a:off x="1371600" y="6096000"/>
            <a:ext cx="7391400" cy="3161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Here’s a sample scope.</a:t>
            </a:r>
            <a:endParaRPr lang="en-US" sz="1500" b="0" kern="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 y="457200"/>
            <a:ext cx="8869680" cy="5492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13757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38</a:t>
            </a:fld>
            <a:endParaRPr lang="en-US" sz="1400" dirty="0" smtClean="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790575"/>
            <a:ext cx="447675" cy="9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b="7046"/>
          <a:stretch/>
        </p:blipFill>
        <p:spPr bwMode="auto">
          <a:xfrm>
            <a:off x="914400" y="304800"/>
            <a:ext cx="7924800" cy="5486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bwMode="auto">
          <a:xfrm>
            <a:off x="1143000" y="5943600"/>
            <a:ext cx="78359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r>
              <a:rPr lang="en-US" sz="1500" b="0" kern="0" dirty="0" smtClean="0"/>
              <a:t>Task request page will be populated as one page from scope to selecting proposers and evaluation committee.  We will discuss each section separately in the following slides.</a:t>
            </a:r>
            <a:endParaRPr lang="en-US" sz="1500" b="0" kern="0" dirty="0"/>
          </a:p>
        </p:txBody>
      </p:sp>
      <p:sp>
        <p:nvSpPr>
          <p:cNvPr id="8" name="Rectangle 7"/>
          <p:cNvSpPr/>
          <p:nvPr/>
        </p:nvSpPr>
        <p:spPr bwMode="auto">
          <a:xfrm>
            <a:off x="990600" y="690785"/>
            <a:ext cx="1219200" cy="223615"/>
          </a:xfrm>
          <a:prstGeom prst="rect">
            <a:avLst/>
          </a:prstGeom>
          <a:noFill/>
          <a:ln w="6350" cap="flat" cmpd="sng" algn="ctr">
            <a:solidFill>
              <a:srgbClr val="C00000">
                <a:alpha val="96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a typeface="+mn-ea"/>
            </a:endParaRPr>
          </a:p>
        </p:txBody>
      </p:sp>
      <p:sp>
        <p:nvSpPr>
          <p:cNvPr id="9" name="Rectangle 8"/>
          <p:cNvSpPr/>
          <p:nvPr/>
        </p:nvSpPr>
        <p:spPr bwMode="auto">
          <a:xfrm>
            <a:off x="990600" y="3429000"/>
            <a:ext cx="1219200" cy="223615"/>
          </a:xfrm>
          <a:prstGeom prst="rect">
            <a:avLst/>
          </a:prstGeom>
          <a:noFill/>
          <a:ln w="6350" cap="flat" cmpd="sng" algn="ctr">
            <a:solidFill>
              <a:srgbClr val="C00000">
                <a:alpha val="96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a typeface="+mn-ea"/>
            </a:endParaRPr>
          </a:p>
        </p:txBody>
      </p:sp>
      <p:sp>
        <p:nvSpPr>
          <p:cNvPr id="10" name="Rectangle 9"/>
          <p:cNvSpPr/>
          <p:nvPr/>
        </p:nvSpPr>
        <p:spPr bwMode="auto">
          <a:xfrm>
            <a:off x="964018" y="4724400"/>
            <a:ext cx="1931581" cy="223615"/>
          </a:xfrm>
          <a:prstGeom prst="rect">
            <a:avLst/>
          </a:prstGeom>
          <a:noFill/>
          <a:ln w="6350" cap="flat" cmpd="sng" algn="ctr">
            <a:solidFill>
              <a:srgbClr val="C00000">
                <a:alpha val="96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a typeface="+mn-ea"/>
            </a:endParaRPr>
          </a:p>
        </p:txBody>
      </p:sp>
      <p:cxnSp>
        <p:nvCxnSpPr>
          <p:cNvPr id="4" name="Straight Arrow Connector 3"/>
          <p:cNvCxnSpPr/>
          <p:nvPr/>
        </p:nvCxnSpPr>
        <p:spPr bwMode="auto">
          <a:xfrm>
            <a:off x="533400" y="790575"/>
            <a:ext cx="304800" cy="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13" name="Straight Arrow Connector 12"/>
          <p:cNvCxnSpPr/>
          <p:nvPr/>
        </p:nvCxnSpPr>
        <p:spPr bwMode="auto">
          <a:xfrm>
            <a:off x="533400" y="3558749"/>
            <a:ext cx="304800" cy="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14" name="Straight Arrow Connector 13"/>
          <p:cNvCxnSpPr/>
          <p:nvPr/>
        </p:nvCxnSpPr>
        <p:spPr bwMode="auto">
          <a:xfrm>
            <a:off x="533400" y="4832884"/>
            <a:ext cx="304800" cy="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5337611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39</a:t>
            </a:fld>
            <a:endParaRPr lang="en-US" sz="1400" dirty="0" smtClean="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209800"/>
            <a:ext cx="962025"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2365"/>
          <a:stretch/>
        </p:blipFill>
        <p:spPr bwMode="auto">
          <a:xfrm>
            <a:off x="381000" y="533400"/>
            <a:ext cx="8420100" cy="4953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3081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Let’s complete our scope information.  Let’s begin with the “Objective” field followed by the School location code.</a:t>
            </a:r>
            <a:endParaRPr lang="en-US" sz="1500" b="0" kern="0" dirty="0"/>
          </a:p>
        </p:txBody>
      </p:sp>
      <p:cxnSp>
        <p:nvCxnSpPr>
          <p:cNvPr id="3" name="Straight Arrow Connector 2"/>
          <p:cNvCxnSpPr/>
          <p:nvPr/>
        </p:nvCxnSpPr>
        <p:spPr bwMode="auto">
          <a:xfrm>
            <a:off x="152400" y="3276600"/>
            <a:ext cx="152400" cy="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cxnSp>
        <p:nvCxnSpPr>
          <p:cNvPr id="10" name="Straight Arrow Connector 9"/>
          <p:cNvCxnSpPr/>
          <p:nvPr/>
        </p:nvCxnSpPr>
        <p:spPr bwMode="auto">
          <a:xfrm>
            <a:off x="152400" y="5181600"/>
            <a:ext cx="152400" cy="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15994894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4</a:t>
            </a:fld>
            <a:endParaRPr lang="en-US" sz="1400" dirty="0"/>
          </a:p>
        </p:txBody>
      </p:sp>
      <p:sp>
        <p:nvSpPr>
          <p:cNvPr id="6" name="Content Placeholder 4"/>
          <p:cNvSpPr txBox="1">
            <a:spLocks/>
          </p:cNvSpPr>
          <p:nvPr/>
        </p:nvSpPr>
        <p:spPr bwMode="auto">
          <a:xfrm>
            <a:off x="609600" y="14478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9pPr>
          </a:lstStyle>
          <a:p>
            <a:pPr>
              <a:buFont typeface="Wingdings" pitchFamily="2" charset="2"/>
              <a:buChar char="q"/>
            </a:pPr>
            <a:r>
              <a:rPr lang="en-US" sz="2600" dirty="0">
                <a:solidFill>
                  <a:srgbClr val="000000"/>
                </a:solidFill>
              </a:rPr>
              <a:t>Why use MTAC contracts? </a:t>
            </a:r>
          </a:p>
          <a:p>
            <a:pPr marL="801688" lvl="1" indent="-344488">
              <a:buFontTx/>
              <a:buChar char="-"/>
            </a:pPr>
            <a:r>
              <a:rPr lang="en-US" sz="2600" dirty="0">
                <a:solidFill>
                  <a:srgbClr val="000000"/>
                </a:solidFill>
              </a:rPr>
              <a:t>Listed vendors have been screened/prequalified.</a:t>
            </a:r>
          </a:p>
          <a:p>
            <a:pPr marL="801688" lvl="1" indent="-344488">
              <a:buFontTx/>
              <a:buChar char="-"/>
            </a:pPr>
            <a:r>
              <a:rPr lang="en-US" sz="2600" dirty="0">
                <a:solidFill>
                  <a:srgbClr val="000000"/>
                </a:solidFill>
              </a:rPr>
              <a:t>There are many vendors to choose from.</a:t>
            </a:r>
          </a:p>
          <a:p>
            <a:pPr marL="801688" lvl="1" indent="-344488">
              <a:buFontTx/>
              <a:buChar char="-"/>
            </a:pPr>
            <a:r>
              <a:rPr lang="en-US" sz="2600" dirty="0">
                <a:solidFill>
                  <a:srgbClr val="000000"/>
                </a:solidFill>
              </a:rPr>
              <a:t>Listed vendors have DOE contracts, so there’s quick access to services.</a:t>
            </a:r>
          </a:p>
          <a:p>
            <a:pPr marL="801688" lvl="1" indent="-344488">
              <a:buFontTx/>
              <a:buChar char="-"/>
            </a:pPr>
            <a:r>
              <a:rPr lang="en-US" sz="2600" dirty="0">
                <a:solidFill>
                  <a:srgbClr val="000000"/>
                </a:solidFill>
              </a:rPr>
              <a:t>Used appropriately, they meet our legal requirements for competition to assure “best value.” </a:t>
            </a:r>
          </a:p>
        </p:txBody>
      </p:sp>
      <p:sp>
        <p:nvSpPr>
          <p:cNvPr id="7" name="Title 1"/>
          <p:cNvSpPr>
            <a:spLocks noGrp="1"/>
          </p:cNvSpPr>
          <p:nvPr>
            <p:ph type="title"/>
          </p:nvPr>
        </p:nvSpPr>
        <p:spPr>
          <a:xfrm>
            <a:off x="838200" y="457200"/>
            <a:ext cx="7772400" cy="609600"/>
          </a:xfrm>
        </p:spPr>
        <p:txBody>
          <a:bodyPr/>
          <a:lstStyle/>
          <a:p>
            <a:pPr algn="ctr"/>
            <a:r>
              <a:rPr lang="en-US" sz="3600" dirty="0"/>
              <a:t>MTACs Have Distinct Advantages</a:t>
            </a:r>
          </a:p>
        </p:txBody>
      </p:sp>
    </p:spTree>
    <p:extLst>
      <p:ext uri="{BB962C8B-B14F-4D97-AF65-F5344CB8AC3E}">
        <p14:creationId xmlns:p14="http://schemas.microsoft.com/office/powerpoint/2010/main" val="23707594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40</a:t>
            </a:fld>
            <a:endParaRPr lang="en-US" sz="1400" dirty="0" smtClean="0"/>
          </a:p>
        </p:txBody>
      </p:sp>
      <p:sp>
        <p:nvSpPr>
          <p:cNvPr id="6" name="Title 1"/>
          <p:cNvSpPr txBox="1">
            <a:spLocks/>
          </p:cNvSpPr>
          <p:nvPr/>
        </p:nvSpPr>
        <p:spPr bwMode="auto">
          <a:xfrm>
            <a:off x="11557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The calendar tool is available for all date selection:  “Release Date”, “Proposal Due Date”, and “Estimated Start Date”.</a:t>
            </a:r>
            <a:endParaRPr lang="en-US" sz="1500" b="0" kern="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 y="304800"/>
            <a:ext cx="8915400" cy="5486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859498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41</a:t>
            </a:fld>
            <a:endParaRPr lang="en-US" sz="1400" dirty="0" smtClean="0"/>
          </a:p>
        </p:txBody>
      </p:sp>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To complete our scope information, fill out the following fields” “Deliverable”, “Work Tasks” and “Timeline”.  </a:t>
            </a:r>
            <a:endParaRPr lang="en-US" sz="1500" b="0" kern="0" dirty="0"/>
          </a:p>
        </p:txBody>
      </p:sp>
      <p:cxnSp>
        <p:nvCxnSpPr>
          <p:cNvPr id="7" name="Straight Arrow Connector 6"/>
          <p:cNvCxnSpPr/>
          <p:nvPr/>
        </p:nvCxnSpPr>
        <p:spPr bwMode="auto">
          <a:xfrm>
            <a:off x="134679" y="2819400"/>
            <a:ext cx="152400" cy="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cxnSp>
        <p:nvCxnSpPr>
          <p:cNvPr id="8" name="Straight Arrow Connector 7"/>
          <p:cNvCxnSpPr/>
          <p:nvPr/>
        </p:nvCxnSpPr>
        <p:spPr bwMode="auto">
          <a:xfrm>
            <a:off x="139995" y="4267200"/>
            <a:ext cx="152400" cy="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cxnSp>
        <p:nvCxnSpPr>
          <p:cNvPr id="9" name="Straight Arrow Connector 8"/>
          <p:cNvCxnSpPr/>
          <p:nvPr/>
        </p:nvCxnSpPr>
        <p:spPr bwMode="auto">
          <a:xfrm>
            <a:off x="152400" y="4953000"/>
            <a:ext cx="152400" cy="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3700" y="228600"/>
            <a:ext cx="8458200" cy="5518724"/>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0203719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42</a:t>
            </a:fld>
            <a:endParaRPr lang="en-US" sz="1400" dirty="0" smtClean="0"/>
          </a:p>
        </p:txBody>
      </p:sp>
      <p:sp>
        <p:nvSpPr>
          <p:cNvPr id="6" name="Title 1"/>
          <p:cNvSpPr txBox="1">
            <a:spLocks/>
          </p:cNvSpPr>
          <p:nvPr/>
        </p:nvSpPr>
        <p:spPr bwMode="auto">
          <a:xfrm>
            <a:off x="1143000" y="5562600"/>
            <a:ext cx="7835900" cy="925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endParaRPr lang="en-US" sz="1200" b="0" kern="0" dirty="0" smtClean="0"/>
          </a:p>
          <a:p>
            <a:r>
              <a:rPr lang="en-US" sz="1200" b="0" kern="0" dirty="0" smtClean="0"/>
              <a:t>The next section is “Select Proposers”. The procurement threshold dictates the required minimum # of proposers.  We will enter $50,000 for our example here which requires a minimum of 3 vendors.  The system will automatically select 2 from the list and the school will have the option to select their required minimum number of 1 vendor or more from the list.  School can also opt to select all proposers by clicking on “Select All Proposers”.</a:t>
            </a:r>
            <a:endParaRPr lang="en-US" sz="1200" b="0" kern="0" dirty="0"/>
          </a:p>
        </p:txBody>
      </p:sp>
      <p:cxnSp>
        <p:nvCxnSpPr>
          <p:cNvPr id="3" name="Straight Arrow Connector 2"/>
          <p:cNvCxnSpPr/>
          <p:nvPr/>
        </p:nvCxnSpPr>
        <p:spPr bwMode="auto">
          <a:xfrm>
            <a:off x="2286000" y="609600"/>
            <a:ext cx="0" cy="838200"/>
          </a:xfrm>
          <a:prstGeom prst="straightConnector1">
            <a:avLst/>
          </a:prstGeom>
          <a:solidFill>
            <a:schemeClr val="accent1"/>
          </a:solidFill>
          <a:ln w="19050" cap="flat" cmpd="sng" algn="ctr">
            <a:solidFill>
              <a:srgbClr val="C00000"/>
            </a:solidFill>
            <a:prstDash val="solid"/>
            <a:round/>
            <a:headEnd type="arrow"/>
            <a:tailEnd type="arrow"/>
          </a:ln>
          <a:effectLst/>
        </p:spPr>
      </p:cxnSp>
      <p:pic>
        <p:nvPicPr>
          <p:cNvPr id="1026" name="Picture 2"/>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 y="381000"/>
            <a:ext cx="8869680" cy="5257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bwMode="auto">
          <a:xfrm>
            <a:off x="2133600" y="838200"/>
            <a:ext cx="0" cy="609600"/>
          </a:xfrm>
          <a:prstGeom prst="straightConnector1">
            <a:avLst/>
          </a:prstGeom>
          <a:solidFill>
            <a:schemeClr val="accent1"/>
          </a:solidFill>
          <a:ln w="12700" cap="flat" cmpd="sng" algn="ctr">
            <a:solidFill>
              <a:srgbClr val="FF0000"/>
            </a:solidFill>
            <a:prstDash val="solid"/>
            <a:round/>
            <a:headEnd type="arrow"/>
            <a:tailEnd type="arrow"/>
          </a:ln>
          <a:effectLst/>
        </p:spPr>
      </p:cxnSp>
    </p:spTree>
    <p:extLst>
      <p:ext uri="{BB962C8B-B14F-4D97-AF65-F5344CB8AC3E}">
        <p14:creationId xmlns:p14="http://schemas.microsoft.com/office/powerpoint/2010/main" val="12139534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43</a:t>
            </a:fld>
            <a:endParaRPr lang="en-US" sz="1400" dirty="0"/>
          </a:p>
        </p:txBody>
      </p:sp>
      <p:sp>
        <p:nvSpPr>
          <p:cNvPr id="5"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Click on the box per column “ Initiator Selected” for your remaining proposer(s).  We have selected Benchmark.</a:t>
            </a:r>
            <a:endParaRPr lang="en-US" sz="1500" b="0" kern="0" dirty="0"/>
          </a:p>
        </p:txBody>
      </p:sp>
      <p:cxnSp>
        <p:nvCxnSpPr>
          <p:cNvPr id="8" name="Straight Arrow Connector 7"/>
          <p:cNvCxnSpPr/>
          <p:nvPr/>
        </p:nvCxnSpPr>
        <p:spPr bwMode="auto">
          <a:xfrm flipH="1">
            <a:off x="7010400" y="3276600"/>
            <a:ext cx="533400" cy="0"/>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pic>
        <p:nvPicPr>
          <p:cNvPr id="2050" name="Picture 2"/>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 y="275693"/>
            <a:ext cx="8869680" cy="5515507"/>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384820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44</a:t>
            </a:fld>
            <a:endParaRPr lang="en-US" sz="1400" dirty="0" smtClean="0"/>
          </a:p>
        </p:txBody>
      </p:sp>
      <p:pic>
        <p:nvPicPr>
          <p:cNvPr id="1843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873"/>
          <a:stretch/>
        </p:blipFill>
        <p:spPr bwMode="auto">
          <a:xfrm>
            <a:off x="457200" y="609600"/>
            <a:ext cx="8391747" cy="40386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562601"/>
            <a:ext cx="7912100" cy="8495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Now we can establish the weights for each criteria as shown in here.  Our sample provides a 25% weight for each criteria.  Please note that the price must be 25% or higher.  The weights must total 100%.</a:t>
            </a:r>
            <a:endParaRPr lang="en-US" sz="1500" b="0" kern="0" dirty="0"/>
          </a:p>
        </p:txBody>
      </p:sp>
      <p:cxnSp>
        <p:nvCxnSpPr>
          <p:cNvPr id="3" name="Straight Arrow Connector 2"/>
          <p:cNvCxnSpPr/>
          <p:nvPr/>
        </p:nvCxnSpPr>
        <p:spPr bwMode="auto">
          <a:xfrm>
            <a:off x="2667000" y="2438400"/>
            <a:ext cx="1447800" cy="0"/>
          </a:xfrm>
          <a:prstGeom prst="straightConnector1">
            <a:avLst/>
          </a:prstGeom>
          <a:solidFill>
            <a:schemeClr val="accent1"/>
          </a:solidFill>
          <a:ln w="28575" cap="flat" cmpd="sng" algn="ctr">
            <a:solidFill>
              <a:srgbClr val="C00000"/>
            </a:solidFill>
            <a:prstDash val="solid"/>
            <a:round/>
            <a:headEnd type="arrow"/>
            <a:tailEnd type="arrow"/>
          </a:ln>
          <a:effectLst/>
        </p:spPr>
      </p:cxnSp>
    </p:spTree>
    <p:extLst>
      <p:ext uri="{BB962C8B-B14F-4D97-AF65-F5344CB8AC3E}">
        <p14:creationId xmlns:p14="http://schemas.microsoft.com/office/powerpoint/2010/main" val="17315235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45</a:t>
            </a:fld>
            <a:endParaRPr lang="en-US" sz="1400" dirty="0" smtClean="0"/>
          </a:p>
        </p:txBody>
      </p:sp>
      <p:pic>
        <p:nvPicPr>
          <p:cNvPr id="1945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112"/>
          <a:stretch/>
        </p:blipFill>
        <p:spPr bwMode="auto">
          <a:xfrm>
            <a:off x="392519" y="1066800"/>
            <a:ext cx="8370481" cy="36576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143000" y="5410201"/>
            <a:ext cx="7924800" cy="10019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Let’s proceed with selecting the evaluation committee.  The procurement threshold dictates the required minimum # of evaluators.  Since our procurement amount is $50,000, the minimum is 1 evaluator.  Enter the email address and click on “Add Committee Member” button.</a:t>
            </a:r>
            <a:endParaRPr lang="en-US" sz="1500" b="0" kern="0" dirty="0"/>
          </a:p>
        </p:txBody>
      </p:sp>
    </p:spTree>
    <p:extLst>
      <p:ext uri="{BB962C8B-B14F-4D97-AF65-F5344CB8AC3E}">
        <p14:creationId xmlns:p14="http://schemas.microsoft.com/office/powerpoint/2010/main" val="11990766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46</a:t>
            </a:fld>
            <a:endParaRPr lang="en-US" sz="1400" dirty="0" smtClean="0"/>
          </a:p>
        </p:txBody>
      </p:sp>
      <p:pic>
        <p:nvPicPr>
          <p:cNvPr id="2048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149" r="7196"/>
          <a:stretch/>
        </p:blipFill>
        <p:spPr bwMode="auto">
          <a:xfrm>
            <a:off x="412898" y="457200"/>
            <a:ext cx="8273902" cy="5257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231900" y="5910941"/>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It is highly recommended that you save prior to release to ensure that all information you have entered is correct and complete.  While on saved mode, you can revise your scope or any other information.</a:t>
            </a:r>
            <a:endParaRPr lang="en-US" sz="1500" b="0" kern="0" dirty="0"/>
          </a:p>
        </p:txBody>
      </p:sp>
    </p:spTree>
    <p:extLst>
      <p:ext uri="{BB962C8B-B14F-4D97-AF65-F5344CB8AC3E}">
        <p14:creationId xmlns:p14="http://schemas.microsoft.com/office/powerpoint/2010/main" val="39589548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47</a:t>
            </a:fld>
            <a:endParaRPr lang="en-US" sz="1400" dirty="0" smtClean="0"/>
          </a:p>
        </p:txBody>
      </p:sp>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Once you click on “Save”, a confirmation message will appear.</a:t>
            </a:r>
            <a:endParaRPr lang="en-US" sz="1500" b="0" kern="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 y="304801"/>
            <a:ext cx="8915400" cy="571499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973958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48</a:t>
            </a:fld>
            <a:endParaRPr lang="en-US" sz="1400" dirty="0" smtClean="0"/>
          </a:p>
        </p:txBody>
      </p:sp>
      <p:pic>
        <p:nvPicPr>
          <p:cNvPr id="2150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603" r="6855"/>
          <a:stretch/>
        </p:blipFill>
        <p:spPr bwMode="auto">
          <a:xfrm>
            <a:off x="456979" y="380999"/>
            <a:ext cx="8304249" cy="548639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355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62" b="13283"/>
          <a:stretch/>
        </p:blipFill>
        <p:spPr bwMode="auto">
          <a:xfrm>
            <a:off x="457200" y="3287233"/>
            <a:ext cx="8229600" cy="242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You may cancel your task request provided you have not yet released it.</a:t>
            </a:r>
            <a:endParaRPr lang="en-US" sz="1500" b="0" kern="0" dirty="0"/>
          </a:p>
        </p:txBody>
      </p:sp>
    </p:spTree>
    <p:extLst>
      <p:ext uri="{BB962C8B-B14F-4D97-AF65-F5344CB8AC3E}">
        <p14:creationId xmlns:p14="http://schemas.microsoft.com/office/powerpoint/2010/main" val="175480650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49</a:t>
            </a:fld>
            <a:endParaRPr lang="en-US" sz="1400" dirty="0" smtClean="0"/>
          </a:p>
        </p:txBody>
      </p:sp>
      <p:pic>
        <p:nvPicPr>
          <p:cNvPr id="2150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604" r="3376"/>
          <a:stretch/>
        </p:blipFill>
        <p:spPr bwMode="auto">
          <a:xfrm>
            <a:off x="290623" y="304800"/>
            <a:ext cx="8319977" cy="5302104"/>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56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273" b="12685"/>
          <a:stretch/>
        </p:blipFill>
        <p:spPr bwMode="auto">
          <a:xfrm>
            <a:off x="304800" y="2971800"/>
            <a:ext cx="8229600" cy="258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1155700" y="5715000"/>
            <a:ext cx="7759700" cy="685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Click on “Release” to send your task request to the selected proposers. Please note that if there are fields not completed or incorrect entries, an error message will appear as a reminder for the initiator to correct and complete.  </a:t>
            </a:r>
            <a:endParaRPr lang="en-US" sz="1500" b="0" kern="0" dirty="0"/>
          </a:p>
        </p:txBody>
      </p:sp>
    </p:spTree>
    <p:extLst>
      <p:ext uri="{BB962C8B-B14F-4D97-AF65-F5344CB8AC3E}">
        <p14:creationId xmlns:p14="http://schemas.microsoft.com/office/powerpoint/2010/main" val="37130985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5</a:t>
            </a:fld>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370186779"/>
              </p:ext>
            </p:extLst>
          </p:nvPr>
        </p:nvGraphicFramePr>
        <p:xfrm>
          <a:off x="1308100" y="987211"/>
          <a:ext cx="7378700" cy="5261189"/>
        </p:xfrm>
        <a:graphic>
          <a:graphicData uri="http://schemas.openxmlformats.org/drawingml/2006/table">
            <a:tbl>
              <a:tblPr firstRow="1" bandRow="1">
                <a:tableStyleId>{5C22544A-7EE6-4342-B048-85BDC9FD1C3A}</a:tableStyleId>
              </a:tblPr>
              <a:tblGrid>
                <a:gridCol w="4038600"/>
                <a:gridCol w="3340100"/>
              </a:tblGrid>
              <a:tr h="1019186">
                <a:tc>
                  <a:txBody>
                    <a:bodyPr/>
                    <a:lstStyle/>
                    <a:p>
                      <a:pPr marL="0" lvl="0">
                        <a:spcBef>
                          <a:spcPts val="0"/>
                        </a:spcBef>
                      </a:pPr>
                      <a:r>
                        <a:rPr lang="en-US" sz="1800" dirty="0" smtClean="0"/>
                        <a:t>No. of contracts:  535</a:t>
                      </a:r>
                    </a:p>
                    <a:p>
                      <a:pPr marL="0" lvl="0">
                        <a:spcBef>
                          <a:spcPts val="0"/>
                        </a:spcBef>
                      </a:pPr>
                      <a:r>
                        <a:rPr lang="en-US" sz="1800" dirty="0" smtClean="0"/>
                        <a:t>MTAC Solicitations:  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Annual Spend: About $106 million</a:t>
                      </a:r>
                    </a:p>
                    <a:p>
                      <a:pPr marL="0" lvl="0">
                        <a:spcBef>
                          <a:spcPts val="0"/>
                        </a:spcBef>
                      </a:pPr>
                      <a:endParaRPr lang="en-US" sz="1800" dirty="0" smtClean="0"/>
                    </a:p>
                  </a:txBody>
                  <a:tcPr/>
                </a:tc>
                <a:tc>
                  <a:txBody>
                    <a:bodyPr/>
                    <a:lstStyle/>
                    <a:p>
                      <a:endParaRPr lang="en-US" dirty="0" smtClean="0"/>
                    </a:p>
                    <a:p>
                      <a:endParaRPr lang="en-US" dirty="0" smtClean="0"/>
                    </a:p>
                    <a:p>
                      <a:endParaRPr lang="en-US" dirty="0" smtClean="0"/>
                    </a:p>
                  </a:txBody>
                  <a:tcPr/>
                </a:tc>
              </a:tr>
              <a:tr h="4072469">
                <a:tc>
                  <a:txBody>
                    <a:bodyPr/>
                    <a:lstStyle/>
                    <a:p>
                      <a:pPr marL="0" lvl="0" indent="0">
                        <a:buFont typeface="Arial" panose="020B0604020202020204" pitchFamily="34" charset="0"/>
                        <a:buNone/>
                      </a:pPr>
                      <a:r>
                        <a:rPr lang="en-US" sz="1400" b="0" kern="1200" dirty="0" smtClean="0">
                          <a:solidFill>
                            <a:schemeClr val="tx2"/>
                          </a:solidFill>
                          <a:effectLst/>
                          <a:latin typeface="+mn-lt"/>
                          <a:ea typeface="+mn-ea"/>
                          <a:cs typeface="+mn-cs"/>
                        </a:rPr>
                        <a:t>Direct Student Services: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College/Post-Secondary Planning</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Science &amp; STEM</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Arts Education Services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Social Studies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Leadership Development &amp; Civic Engagement</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Individual &amp; Group Counseling</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Mentoring</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Recreation &amp; Sports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Bullying Prevention</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Violence Prevention/Student Safety</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School Attendance Improvement</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Academic Skills Enhancement</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Family Literacy</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Substance Abuse &amp; Intervention</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Thematic Projects</a:t>
                      </a:r>
                    </a:p>
                    <a:p>
                      <a:pPr marL="171450" indent="-171450">
                        <a:buFont typeface="Arial" panose="020B0604020202020204" pitchFamily="34" charset="0"/>
                        <a:buChar char="•"/>
                      </a:pPr>
                      <a:r>
                        <a:rPr lang="en-US" sz="1400" b="0" kern="1200" dirty="0" smtClean="0">
                          <a:solidFill>
                            <a:schemeClr val="tx2"/>
                          </a:solidFill>
                          <a:effectLst/>
                          <a:latin typeface="+mn-lt"/>
                          <a:ea typeface="+mn-ea"/>
                          <a:cs typeface="+mn-cs"/>
                        </a:rPr>
                        <a:t>Expanded Learning Time</a:t>
                      </a:r>
                    </a:p>
                    <a:p>
                      <a:pPr marL="171450" indent="-171450">
                        <a:buFont typeface="Arial" panose="020B0604020202020204" pitchFamily="34" charset="0"/>
                        <a:buChar char="•"/>
                      </a:pPr>
                      <a:r>
                        <a:rPr lang="en-US" sz="1400" b="0" kern="1200" dirty="0" smtClean="0">
                          <a:solidFill>
                            <a:schemeClr val="tx2"/>
                          </a:solidFill>
                          <a:effectLst/>
                          <a:latin typeface="+mn-lt"/>
                          <a:ea typeface="+mn-ea"/>
                          <a:cs typeface="+mn-cs"/>
                        </a:rPr>
                        <a:t>Career &amp; Technical Education Services</a:t>
                      </a:r>
                      <a:endParaRPr lang="en-US" sz="1400" dirty="0"/>
                    </a:p>
                  </a:txBody>
                  <a:tcPr/>
                </a:tc>
                <a:tc>
                  <a:txBody>
                    <a:bodyPr/>
                    <a:lstStyle/>
                    <a:p>
                      <a:pPr marL="0" lvl="0" indent="0">
                        <a:buFont typeface="Arial" panose="020B0604020202020204" pitchFamily="34" charset="0"/>
                        <a:buNone/>
                      </a:pPr>
                      <a:r>
                        <a:rPr lang="en-US" sz="1400" b="0" kern="1200" dirty="0" smtClean="0">
                          <a:solidFill>
                            <a:schemeClr val="tx2"/>
                          </a:solidFill>
                          <a:effectLst/>
                          <a:latin typeface="+mn-lt"/>
                          <a:ea typeface="+mn-ea"/>
                          <a:cs typeface="+mn-cs"/>
                        </a:rPr>
                        <a:t>Professional Development Services: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Special Education</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Science &amp; STEM</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Math</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Social Studies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Arts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English Language Learners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School Leaders &amp; Teachers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System-wide program evaluation services</a:t>
                      </a:r>
                    </a:p>
                    <a:p>
                      <a:pPr marL="171450" lvl="0" indent="-171450">
                        <a:buFont typeface="Arial" panose="020B0604020202020204" pitchFamily="34" charset="0"/>
                        <a:buChar char="•"/>
                      </a:pPr>
                      <a:r>
                        <a:rPr lang="en-US" sz="1400" b="0" kern="1200" dirty="0" smtClean="0">
                          <a:solidFill>
                            <a:schemeClr val="tx2"/>
                          </a:solidFill>
                          <a:effectLst/>
                          <a:latin typeface="+mn-lt"/>
                          <a:ea typeface="+mn-ea"/>
                          <a:cs typeface="+mn-cs"/>
                        </a:rPr>
                        <a:t>Instructional Technology</a:t>
                      </a:r>
                    </a:p>
                    <a:p>
                      <a:pPr marL="171450" indent="-171450">
                        <a:buFont typeface="Arial" panose="020B0604020202020204" pitchFamily="34" charset="0"/>
                        <a:buChar char="•"/>
                      </a:pPr>
                      <a:r>
                        <a:rPr lang="en-US" sz="1400" b="0" kern="1200" dirty="0" smtClean="0">
                          <a:solidFill>
                            <a:schemeClr val="tx2"/>
                          </a:solidFill>
                          <a:effectLst/>
                          <a:latin typeface="+mn-lt"/>
                          <a:ea typeface="+mn-ea"/>
                          <a:cs typeface="+mn-cs"/>
                        </a:rPr>
                        <a:t>Services to promote safe and supportive schools</a:t>
                      </a:r>
                      <a:endParaRPr lang="en-US" sz="1400" b="0" dirty="0" smtClean="0">
                        <a:solidFill>
                          <a:schemeClr val="tx2"/>
                        </a:solidFill>
                      </a:endParaRPr>
                    </a:p>
                    <a:p>
                      <a:endParaRPr lang="en-US" sz="1400" dirty="0"/>
                    </a:p>
                  </a:txBody>
                  <a:tcPr/>
                </a:tc>
              </a:tr>
            </a:tbl>
          </a:graphicData>
        </a:graphic>
      </p:graphicFrame>
      <p:sp>
        <p:nvSpPr>
          <p:cNvPr id="6" name="Title 1"/>
          <p:cNvSpPr>
            <a:spLocks noGrp="1"/>
          </p:cNvSpPr>
          <p:nvPr>
            <p:ph type="title"/>
          </p:nvPr>
        </p:nvSpPr>
        <p:spPr>
          <a:xfrm>
            <a:off x="914400" y="304800"/>
            <a:ext cx="7772400" cy="609600"/>
          </a:xfrm>
        </p:spPr>
        <p:txBody>
          <a:bodyPr/>
          <a:lstStyle/>
          <a:p>
            <a:pPr algn="ctr"/>
            <a:r>
              <a:rPr lang="en-US" sz="3600" dirty="0" smtClean="0"/>
              <a:t>MTAC</a:t>
            </a:r>
            <a:endParaRPr lang="en-US" sz="3600" dirty="0"/>
          </a:p>
        </p:txBody>
      </p:sp>
    </p:spTree>
    <p:extLst>
      <p:ext uri="{BB962C8B-B14F-4D97-AF65-F5344CB8AC3E}">
        <p14:creationId xmlns:p14="http://schemas.microsoft.com/office/powerpoint/2010/main" val="18453348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50</a:t>
            </a:fld>
            <a:endParaRPr lang="en-US" sz="1400" dirty="0" smtClean="0"/>
          </a:p>
        </p:txBody>
      </p:sp>
      <p:pic>
        <p:nvPicPr>
          <p:cNvPr id="3481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4780"/>
          <a:stretch/>
        </p:blipFill>
        <p:spPr bwMode="auto">
          <a:xfrm>
            <a:off x="914400" y="304801"/>
            <a:ext cx="7391400" cy="571499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114942" y="6096000"/>
            <a:ext cx="7683500" cy="3923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300" b="0" kern="0" dirty="0" smtClean="0"/>
              <a:t>When you click on “Release”, the one page completed task request will be populated. A confirmation that it has been successfully released will be displayed on top of the page. </a:t>
            </a:r>
            <a:endParaRPr lang="en-US" sz="1300" b="0" kern="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8229600" cy="323187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bwMode="auto">
          <a:xfrm>
            <a:off x="76200" y="2209800"/>
            <a:ext cx="457200" cy="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5624554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381000"/>
            <a:ext cx="7772400" cy="762000"/>
          </a:xfrm>
        </p:spPr>
        <p:txBody>
          <a:bodyPr/>
          <a:lstStyle/>
          <a:p>
            <a:pPr algn="ctr"/>
            <a:r>
              <a:rPr lang="en-US" altLang="en-US" sz="3000" b="1" dirty="0" smtClean="0"/>
              <a:t>Released Email Notification</a:t>
            </a:r>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51</a:t>
            </a:fld>
            <a:endParaRPr lang="en-US" sz="1400" dirty="0" smtClean="0"/>
          </a:p>
        </p:txBody>
      </p:sp>
      <p:pic>
        <p:nvPicPr>
          <p:cNvPr id="174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349402"/>
            <a:ext cx="8724900" cy="436559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114942" y="6096000"/>
            <a:ext cx="7683500" cy="3923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300" b="0" kern="0" dirty="0" smtClean="0"/>
              <a:t>Here’s a sample email sent to the prospective proposers.  A copy will also be sent to the initiator as an FYI only.</a:t>
            </a:r>
            <a:endParaRPr lang="en-US" sz="1300" b="0" kern="0" dirty="0"/>
          </a:p>
        </p:txBody>
      </p:sp>
    </p:spTree>
    <p:extLst>
      <p:ext uri="{BB962C8B-B14F-4D97-AF65-F5344CB8AC3E}">
        <p14:creationId xmlns:p14="http://schemas.microsoft.com/office/powerpoint/2010/main" val="39109215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52</a:t>
            </a:fld>
            <a:endParaRPr lang="en-US" sz="1400" dirty="0" smtClean="0"/>
          </a:p>
        </p:txBody>
      </p:sp>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8458200" cy="3733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Once you have successfully released the task request, it will appear in your “Open” status tab from the landing page.  </a:t>
            </a:r>
            <a:endParaRPr lang="en-US" sz="1500" b="0" kern="0" dirty="0"/>
          </a:p>
        </p:txBody>
      </p:sp>
      <p:cxnSp>
        <p:nvCxnSpPr>
          <p:cNvPr id="3" name="Straight Arrow Connector 2"/>
          <p:cNvCxnSpPr/>
          <p:nvPr/>
        </p:nvCxnSpPr>
        <p:spPr bwMode="auto">
          <a:xfrm>
            <a:off x="1752600" y="1447800"/>
            <a:ext cx="0" cy="38100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68256585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304800"/>
            <a:ext cx="7772400" cy="838200"/>
          </a:xfrm>
        </p:spPr>
        <p:txBody>
          <a:bodyPr/>
          <a:lstStyle/>
          <a:p>
            <a:pPr algn="ctr"/>
            <a:r>
              <a:rPr lang="en-US" altLang="en-US" sz="3000" b="1" dirty="0" smtClean="0"/>
              <a:t>Pending Evaluation</a:t>
            </a:r>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53</a:t>
            </a:fld>
            <a:endParaRPr lang="en-US" sz="1400" dirty="0" smtClean="0"/>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8801100" cy="413003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After the Proposal Due Date, the committee will receive this email notification informing them that they can proceed with the evaluation process.</a:t>
            </a:r>
            <a:endParaRPr lang="en-US" sz="1500" b="0" kern="0" dirty="0"/>
          </a:p>
        </p:txBody>
      </p:sp>
    </p:spTree>
    <p:extLst>
      <p:ext uri="{BB962C8B-B14F-4D97-AF65-F5344CB8AC3E}">
        <p14:creationId xmlns:p14="http://schemas.microsoft.com/office/powerpoint/2010/main" val="300399525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304800"/>
            <a:ext cx="8305800" cy="914400"/>
          </a:xfrm>
        </p:spPr>
        <p:txBody>
          <a:bodyPr/>
          <a:lstStyle/>
          <a:p>
            <a:pPr algn="ctr"/>
            <a:r>
              <a:rPr lang="en-US" dirty="0"/>
              <a:t>Pending Evaluation After 3 Days from the Proposal Due </a:t>
            </a:r>
            <a:r>
              <a:rPr lang="en-US" dirty="0" smtClean="0"/>
              <a:t>Date</a:t>
            </a:r>
            <a:endParaRPr lang="en-US" dirty="0"/>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54</a:t>
            </a:fld>
            <a:endParaRPr lang="en-US" sz="1400" dirty="0" smtClean="0"/>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8801100" cy="376346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A second reminder will be sent to the committee after three days if they still have not completed the evaluation process.</a:t>
            </a:r>
            <a:endParaRPr lang="en-US" sz="1500" b="0" kern="0" dirty="0"/>
          </a:p>
        </p:txBody>
      </p:sp>
    </p:spTree>
    <p:extLst>
      <p:ext uri="{BB962C8B-B14F-4D97-AF65-F5344CB8AC3E}">
        <p14:creationId xmlns:p14="http://schemas.microsoft.com/office/powerpoint/2010/main" val="42273065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381000"/>
            <a:ext cx="7772400" cy="762000"/>
          </a:xfrm>
        </p:spPr>
        <p:txBody>
          <a:bodyPr/>
          <a:lstStyle/>
          <a:p>
            <a:pPr algn="ctr"/>
            <a:r>
              <a:rPr lang="en-US" altLang="en-US" sz="3000" b="1" dirty="0" smtClean="0"/>
              <a:t>Evaluate Proposals</a:t>
            </a:r>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55</a:t>
            </a:fld>
            <a:endParaRPr lang="en-US" sz="1400" dirty="0" smtClean="0"/>
          </a:p>
        </p:txBody>
      </p:sp>
      <p:pic>
        <p:nvPicPr>
          <p:cNvPr id="112641"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8610600" cy="36576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5" y="3333750"/>
            <a:ext cx="104775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762" y="2790825"/>
            <a:ext cx="715627" cy="130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1231900" y="57150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Upon email notification, evaluators will click on the link provided in the email and it will take them directly to the tool.  They can click on the task request number or         icon.</a:t>
            </a:r>
            <a:endParaRPr lang="en-US" sz="1500" b="0" kern="0" dirty="0"/>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3613" y="5947476"/>
            <a:ext cx="3333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73075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0999" y="304800"/>
            <a:ext cx="8334375" cy="762000"/>
          </a:xfrm>
        </p:spPr>
        <p:txBody>
          <a:bodyPr/>
          <a:lstStyle/>
          <a:p>
            <a:pPr algn="ctr"/>
            <a:r>
              <a:rPr lang="en-US" altLang="en-US" sz="3000" b="1" dirty="0" smtClean="0"/>
              <a:t>View Proposals/Scores</a:t>
            </a:r>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56</a:t>
            </a:fld>
            <a:endParaRPr lang="en-US" sz="1400" dirty="0" smtClean="0"/>
          </a:p>
        </p:txBody>
      </p:sp>
      <p:sp>
        <p:nvSpPr>
          <p:cNvPr id="6" name="Title 1"/>
          <p:cNvSpPr txBox="1">
            <a:spLocks/>
          </p:cNvSpPr>
          <p:nvPr/>
        </p:nvSpPr>
        <p:spPr bwMode="auto">
          <a:xfrm>
            <a:off x="914400" y="5562601"/>
            <a:ext cx="8058150" cy="8495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The evaluator will be taken to this page showing all the vendors that have responded. Our example provides two responses, one from American Institute for Research and one from Benchmark Education Company. The evaluator can view the proposals by clicking on </a:t>
            </a:r>
            <a:endParaRPr lang="en-US" sz="1500" b="0" kern="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3450" y="6139778"/>
            <a:ext cx="3619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8153400" y="4114800"/>
            <a:ext cx="304800" cy="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pic>
        <p:nvPicPr>
          <p:cNvPr id="3" name="Content Placeholder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2400" y="1143001"/>
            <a:ext cx="8820150" cy="44196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bwMode="auto">
          <a:xfrm>
            <a:off x="8001000" y="4343400"/>
            <a:ext cx="381000" cy="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21423425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57</a:t>
            </a:fld>
            <a:endParaRPr lang="en-US" sz="1400" dirty="0" smtClean="0"/>
          </a:p>
        </p:txBody>
      </p:sp>
      <p:sp>
        <p:nvSpPr>
          <p:cNvPr id="6" name="Title 1"/>
          <p:cNvSpPr txBox="1">
            <a:spLocks/>
          </p:cNvSpPr>
          <p:nvPr/>
        </p:nvSpPr>
        <p:spPr bwMode="auto">
          <a:xfrm>
            <a:off x="1371600" y="58674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is a sample of a vendor proposal.  The evaluator will have the option to print the response or uploaded files submitted by the vendor.</a:t>
            </a:r>
            <a:endParaRPr lang="en-US" sz="1500" b="0" kern="0" dirty="0"/>
          </a:p>
        </p:txBody>
      </p: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6540" y="457199"/>
            <a:ext cx="7166560" cy="530157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bwMode="auto">
          <a:xfrm>
            <a:off x="2057400" y="1295400"/>
            <a:ext cx="381000" cy="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cxnSp>
        <p:nvCxnSpPr>
          <p:cNvPr id="7" name="Straight Arrow Connector 6"/>
          <p:cNvCxnSpPr/>
          <p:nvPr/>
        </p:nvCxnSpPr>
        <p:spPr bwMode="auto">
          <a:xfrm>
            <a:off x="7086600" y="1905000"/>
            <a:ext cx="381000" cy="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cxnSp>
        <p:nvCxnSpPr>
          <p:cNvPr id="8" name="Straight Arrow Connector 7"/>
          <p:cNvCxnSpPr/>
          <p:nvPr/>
        </p:nvCxnSpPr>
        <p:spPr bwMode="auto">
          <a:xfrm>
            <a:off x="4953000" y="5181600"/>
            <a:ext cx="381000" cy="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166012948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58</a:t>
            </a:fld>
            <a:endParaRPr lang="en-US" sz="1400" dirty="0" smtClean="0"/>
          </a:p>
        </p:txBody>
      </p:sp>
      <p:sp>
        <p:nvSpPr>
          <p:cNvPr id="6" name="Title 1"/>
          <p:cNvSpPr txBox="1">
            <a:spLocks/>
          </p:cNvSpPr>
          <p:nvPr/>
        </p:nvSpPr>
        <p:spPr bwMode="auto">
          <a:xfrm>
            <a:off x="1231900" y="57912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Proceed to “Evaluate Proposals” by clicking on the button.</a:t>
            </a:r>
            <a:endParaRPr lang="en-US" sz="1500" b="0" kern="0"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425"/>
          <a:stretch/>
        </p:blipFill>
        <p:spPr bwMode="auto">
          <a:xfrm>
            <a:off x="228600" y="457201"/>
            <a:ext cx="8839200" cy="5116664"/>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449501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59</a:t>
            </a:fld>
            <a:endParaRPr lang="en-US" sz="1400" dirty="0" smtClean="0"/>
          </a:p>
        </p:txBody>
      </p:sp>
      <p:sp>
        <p:nvSpPr>
          <p:cNvPr id="6" name="Title 1"/>
          <p:cNvSpPr txBox="1">
            <a:spLocks/>
          </p:cNvSpPr>
          <p:nvPr/>
        </p:nvSpPr>
        <p:spPr bwMode="auto">
          <a:xfrm>
            <a:off x="1079500" y="5638801"/>
            <a:ext cx="7683500" cy="7733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The evaluator will enter the scores per criteria, 1 as the lowest and 10 the highest. While doing this, the evaluator will continue to have access to view the vendor responses as highlighted in this page.  The evaluator will then click on “Submit Score”.</a:t>
            </a:r>
            <a:endParaRPr lang="en-US" sz="1500" b="0" kern="0" dirty="0"/>
          </a:p>
        </p:txBody>
      </p:sp>
      <p:pic>
        <p:nvPicPr>
          <p:cNvPr id="245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8458200" cy="4821507"/>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bwMode="auto">
          <a:xfrm>
            <a:off x="6858000" y="5181600"/>
            <a:ext cx="533400" cy="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9141710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6</a:t>
            </a:fld>
            <a:endParaRPr lang="en-US" sz="1400" dirty="0"/>
          </a:p>
        </p:txBody>
      </p:sp>
      <p:sp>
        <p:nvSpPr>
          <p:cNvPr id="8" name="Content Placeholder 2"/>
          <p:cNvSpPr txBox="1">
            <a:spLocks/>
          </p:cNvSpPr>
          <p:nvPr/>
        </p:nvSpPr>
        <p:spPr bwMode="auto">
          <a:xfrm>
            <a:off x="990600" y="1371600"/>
            <a:ext cx="7543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9pPr>
          </a:lstStyle>
          <a:p>
            <a:pPr>
              <a:buFont typeface="Wingdings" pitchFamily="2" charset="2"/>
              <a:buChar char="q"/>
            </a:pPr>
            <a:r>
              <a:rPr lang="en-US" sz="2400" kern="0" dirty="0" smtClean="0">
                <a:solidFill>
                  <a:srgbClr val="000000"/>
                </a:solidFill>
                <a:latin typeface="Arial" pitchFamily="34" charset="0"/>
                <a:cs typeface="Arial" pitchFamily="34" charset="0"/>
              </a:rPr>
              <a:t>Services under $25K require no competition.  Services over $25K require some level of review/competition. </a:t>
            </a:r>
          </a:p>
          <a:p>
            <a:pPr>
              <a:buFont typeface="Wingdings" pitchFamily="2" charset="2"/>
              <a:buChar char="q"/>
            </a:pPr>
            <a:endParaRPr lang="en-US" sz="2400" kern="0" dirty="0" smtClean="0">
              <a:solidFill>
                <a:srgbClr val="000000"/>
              </a:solidFill>
              <a:latin typeface="Arial" pitchFamily="34" charset="0"/>
              <a:cs typeface="Arial" pitchFamily="34" charset="0"/>
            </a:endParaRPr>
          </a:p>
          <a:p>
            <a:pPr>
              <a:buFont typeface="Wingdings" pitchFamily="2" charset="2"/>
              <a:buChar char="q"/>
            </a:pPr>
            <a:r>
              <a:rPr lang="en-US" sz="2400" kern="0" dirty="0" smtClean="0">
                <a:solidFill>
                  <a:srgbClr val="000000"/>
                </a:solidFill>
                <a:latin typeface="Arial" pitchFamily="34" charset="0"/>
                <a:cs typeface="Arial" pitchFamily="34" charset="0"/>
              </a:rPr>
              <a:t>The level of spending drives the numbers of proposals and committee members required.</a:t>
            </a:r>
          </a:p>
          <a:p>
            <a:pPr>
              <a:buFont typeface="Wingdings" pitchFamily="2" charset="2"/>
              <a:buChar char="q"/>
            </a:pPr>
            <a:endParaRPr lang="en-US" sz="2400" kern="0" dirty="0" smtClean="0">
              <a:solidFill>
                <a:srgbClr val="000000"/>
              </a:solidFill>
              <a:latin typeface="Arial" pitchFamily="34" charset="0"/>
              <a:cs typeface="Arial" pitchFamily="34" charset="0"/>
            </a:endParaRPr>
          </a:p>
          <a:p>
            <a:pPr>
              <a:buFont typeface="Wingdings" pitchFamily="2" charset="2"/>
              <a:buChar char="q"/>
            </a:pPr>
            <a:r>
              <a:rPr lang="en-US" sz="2400" kern="0" dirty="0" smtClean="0">
                <a:solidFill>
                  <a:srgbClr val="000000"/>
                </a:solidFill>
                <a:latin typeface="Arial" pitchFamily="34" charset="0"/>
                <a:cs typeface="Arial" pitchFamily="34" charset="0"/>
              </a:rPr>
              <a:t>For each MTAC task request, a minimum number of vendors is required to respond.  If the minimum number of responses is not received, the system will re-release to additional vendors. </a:t>
            </a:r>
          </a:p>
          <a:p>
            <a:pPr>
              <a:buFont typeface="Wingdings" pitchFamily="2" charset="2"/>
              <a:buNone/>
            </a:pPr>
            <a:endParaRPr lang="en-US" sz="2400" kern="0" dirty="0" smtClean="0">
              <a:solidFill>
                <a:srgbClr val="000000"/>
              </a:solidFill>
              <a:latin typeface="Arial" pitchFamily="34" charset="0"/>
              <a:cs typeface="Arial" pitchFamily="34" charset="0"/>
            </a:endParaRPr>
          </a:p>
          <a:p>
            <a:pPr>
              <a:buFont typeface="Wingdings" pitchFamily="2" charset="2"/>
              <a:buChar char="§"/>
            </a:pPr>
            <a:endParaRPr lang="en-US" sz="2400" kern="0" dirty="0" smtClean="0">
              <a:solidFill>
                <a:srgbClr val="000000"/>
              </a:solidFill>
              <a:latin typeface="Arial" pitchFamily="34" charset="0"/>
              <a:cs typeface="Arial" pitchFamily="34" charset="0"/>
            </a:endParaRPr>
          </a:p>
          <a:p>
            <a:pPr>
              <a:buFont typeface="Wingdings" pitchFamily="2" charset="2"/>
              <a:buNone/>
            </a:pPr>
            <a:endParaRPr lang="en-US" sz="2400" kern="0" dirty="0" smtClean="0">
              <a:solidFill>
                <a:srgbClr val="000000"/>
              </a:solidFill>
              <a:latin typeface="Arial" pitchFamily="34" charset="0"/>
              <a:cs typeface="Arial" pitchFamily="34" charset="0"/>
            </a:endParaRPr>
          </a:p>
        </p:txBody>
      </p:sp>
      <p:sp>
        <p:nvSpPr>
          <p:cNvPr id="9" name="Title 1"/>
          <p:cNvSpPr>
            <a:spLocks noGrp="1"/>
          </p:cNvSpPr>
          <p:nvPr>
            <p:ph type="title"/>
          </p:nvPr>
        </p:nvSpPr>
        <p:spPr>
          <a:xfrm>
            <a:off x="838200" y="457200"/>
            <a:ext cx="7772400" cy="609600"/>
          </a:xfrm>
        </p:spPr>
        <p:txBody>
          <a:bodyPr/>
          <a:lstStyle/>
          <a:p>
            <a:pPr algn="ctr"/>
            <a:r>
              <a:rPr lang="en-US" sz="3600" dirty="0" smtClean="0"/>
              <a:t>MTAC Selection Process</a:t>
            </a:r>
            <a:endParaRPr lang="en-US" sz="3600" dirty="0"/>
          </a:p>
        </p:txBody>
      </p:sp>
    </p:spTree>
    <p:extLst>
      <p:ext uri="{BB962C8B-B14F-4D97-AF65-F5344CB8AC3E}">
        <p14:creationId xmlns:p14="http://schemas.microsoft.com/office/powerpoint/2010/main" val="385003063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60</a:t>
            </a:fld>
            <a:endParaRPr lang="en-US" sz="1400" dirty="0" smtClean="0"/>
          </a:p>
        </p:txBody>
      </p:sp>
      <p:sp>
        <p:nvSpPr>
          <p:cNvPr id="6"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Once you have entered your scores for all the vendors, click on “Confirm Scores” to complete your evaluation. </a:t>
            </a:r>
            <a:endParaRPr lang="en-US" sz="1500" b="0" kern="0" dirty="0"/>
          </a:p>
        </p:txBody>
      </p:sp>
      <p:pic>
        <p:nvPicPr>
          <p:cNvPr id="256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0864" y="609600"/>
            <a:ext cx="8352136" cy="4953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bwMode="auto">
          <a:xfrm>
            <a:off x="7010400" y="5257800"/>
            <a:ext cx="381000" cy="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61182011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61</a:t>
            </a:fld>
            <a:endParaRPr lang="en-US" sz="1400" dirty="0" smtClean="0"/>
          </a:p>
        </p:txBody>
      </p:sp>
      <p:sp>
        <p:nvSpPr>
          <p:cNvPr id="6" name="Title 1"/>
          <p:cNvSpPr txBox="1">
            <a:spLocks/>
          </p:cNvSpPr>
          <p:nvPr/>
        </p:nvSpPr>
        <p:spPr bwMode="auto">
          <a:xfrm>
            <a:off x="1308100" y="5856041"/>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A confirmation will be displayed on top of the </a:t>
            </a:r>
            <a:r>
              <a:rPr lang="en-US" sz="1500" b="0" kern="0" dirty="0"/>
              <a:t>page that you have completed your </a:t>
            </a:r>
            <a:r>
              <a:rPr lang="en-US" sz="1500" b="0" kern="0" dirty="0" smtClean="0"/>
              <a:t>scores.</a:t>
            </a:r>
            <a:endParaRPr lang="en-US" sz="1500" b="0" kern="0" dirty="0"/>
          </a:p>
        </p:txBody>
      </p:sp>
      <p:pic>
        <p:nvPicPr>
          <p:cNvPr id="266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8458200" cy="4724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bwMode="auto">
          <a:xfrm>
            <a:off x="3733800" y="2133600"/>
            <a:ext cx="457200" cy="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107855620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381000"/>
            <a:ext cx="7772400" cy="685800"/>
          </a:xfrm>
        </p:spPr>
        <p:txBody>
          <a:bodyPr/>
          <a:lstStyle/>
          <a:p>
            <a:pPr algn="ctr"/>
            <a:r>
              <a:rPr lang="en-US" altLang="en-US" sz="3000" b="1" dirty="0" smtClean="0"/>
              <a:t>Request for Final Procurement Amount</a:t>
            </a:r>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62</a:t>
            </a:fld>
            <a:endParaRPr lang="en-US" sz="1400" dirty="0" smtClean="0"/>
          </a:p>
        </p:txBody>
      </p: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6700" y="1219200"/>
            <a:ext cx="8648700" cy="3971487"/>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079500" y="5410201"/>
            <a:ext cx="7912100" cy="10019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Once all committee members have posted their scores, the initiator will receive an email notification indicating the selected vendor. The initiator will be required to confirm the final procurement amount by clicking on the link. </a:t>
            </a:r>
            <a:endParaRPr lang="en-US" sz="1500" b="0" kern="0" dirty="0"/>
          </a:p>
        </p:txBody>
      </p:sp>
      <p:cxnSp>
        <p:nvCxnSpPr>
          <p:cNvPr id="3" name="Straight Arrow Connector 2"/>
          <p:cNvCxnSpPr/>
          <p:nvPr/>
        </p:nvCxnSpPr>
        <p:spPr bwMode="auto">
          <a:xfrm flipH="1">
            <a:off x="8534400" y="4800600"/>
            <a:ext cx="492642" cy="0"/>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43191736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304800"/>
            <a:ext cx="7772400" cy="533400"/>
          </a:xfrm>
        </p:spPr>
        <p:txBody>
          <a:bodyPr/>
          <a:lstStyle/>
          <a:p>
            <a:pPr algn="ctr"/>
            <a:r>
              <a:rPr lang="en-US" altLang="en-US" sz="3000" b="1" dirty="0" smtClean="0"/>
              <a:t>Request fo</a:t>
            </a:r>
            <a:r>
              <a:rPr lang="en-US" altLang="en-US" dirty="0" smtClean="0"/>
              <a:t>r Final Procurement Amount</a:t>
            </a:r>
            <a:endParaRPr lang="en-US" altLang="en-US" sz="3000" b="1" dirty="0" smtClean="0"/>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63</a:t>
            </a:fld>
            <a:endParaRPr lang="en-US" sz="1400" dirty="0" smtClean="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819400"/>
            <a:ext cx="800100"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1295400" y="5867399"/>
            <a:ext cx="74676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The initiator can click on the         icon to enter the final procurement amount.  </a:t>
            </a:r>
            <a:endParaRPr lang="en-US" sz="1500" b="0" kern="0" dirty="0"/>
          </a:p>
        </p:txBody>
      </p:sp>
      <p:pic>
        <p:nvPicPr>
          <p:cNvPr id="3" name="Content Placeholder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8650224" cy="44196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3542" y="6083096"/>
            <a:ext cx="2667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94193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64</a:t>
            </a:fld>
            <a:endParaRPr lang="en-US" sz="1400" dirty="0"/>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174" t="31105" r="6686" b="27907"/>
          <a:stretch/>
        </p:blipFill>
        <p:spPr bwMode="auto">
          <a:xfrm>
            <a:off x="524540" y="533400"/>
            <a:ext cx="8229600" cy="4876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bwMode="auto">
          <a:xfrm>
            <a:off x="1079500" y="5867399"/>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is a sample page where the initiator will enter the final procurement amount and then click “ Update Final Procurement”.</a:t>
            </a:r>
            <a:endParaRPr lang="en-US" sz="1500" b="0" kern="0" dirty="0"/>
          </a:p>
        </p:txBody>
      </p:sp>
    </p:spTree>
    <p:extLst>
      <p:ext uri="{BB962C8B-B14F-4D97-AF65-F5344CB8AC3E}">
        <p14:creationId xmlns:p14="http://schemas.microsoft.com/office/powerpoint/2010/main" val="283059606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65</a:t>
            </a:fld>
            <a:endParaRPr lang="en-US" sz="1400" dirty="0" smtClean="0"/>
          </a:p>
        </p:txBody>
      </p:sp>
      <p:sp>
        <p:nvSpPr>
          <p:cNvPr id="6" name="Title 1"/>
          <p:cNvSpPr txBox="1">
            <a:spLocks/>
          </p:cNvSpPr>
          <p:nvPr/>
        </p:nvSpPr>
        <p:spPr bwMode="auto">
          <a:xfrm>
            <a:off x="1079500" y="5723606"/>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On the same page where the initiator has confirmed the final procurement amount, the selected vendor is indicated by the icon         and is shaded.</a:t>
            </a:r>
            <a:endParaRPr lang="en-US" sz="1500" b="0" kern="0"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019800"/>
            <a:ext cx="32385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Grp="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8702040" cy="4953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860343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66</a:t>
            </a:fld>
            <a:endParaRPr lang="en-US" sz="1400" dirty="0" smtClean="0"/>
          </a:p>
        </p:txBody>
      </p:sp>
      <p:pic>
        <p:nvPicPr>
          <p:cNvPr id="93185" name="Picture 1"/>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5196"/>
          <a:stretch/>
        </p:blipFill>
        <p:spPr bwMode="auto">
          <a:xfrm>
            <a:off x="914400" y="304800"/>
            <a:ext cx="7467600" cy="5715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txBox="1">
            <a:spLocks/>
          </p:cNvSpPr>
          <p:nvPr/>
        </p:nvSpPr>
        <p:spPr bwMode="auto">
          <a:xfrm>
            <a:off x="1079500" y="6019800"/>
            <a:ext cx="7683500" cy="3923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Final Procurement Amount has been updated.</a:t>
            </a:r>
            <a:endParaRPr lang="en-US" sz="1500" b="0" kern="0"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8153400" cy="2937764"/>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bwMode="auto">
          <a:xfrm>
            <a:off x="228600" y="2057400"/>
            <a:ext cx="457200" cy="0"/>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23917510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304800"/>
            <a:ext cx="8153400" cy="838200"/>
          </a:xfrm>
        </p:spPr>
        <p:txBody>
          <a:bodyPr/>
          <a:lstStyle/>
          <a:p>
            <a:pPr algn="ctr"/>
            <a:r>
              <a:rPr lang="en-US" dirty="0"/>
              <a:t>Awarded + Final Procurement Amount </a:t>
            </a:r>
            <a:r>
              <a:rPr lang="en-US" dirty="0" smtClean="0"/>
              <a:t>Confirmed</a:t>
            </a:r>
            <a:endParaRPr lang="en-US" altLang="en-US" sz="3000" b="1" dirty="0" smtClean="0">
              <a:solidFill>
                <a:srgbClr val="0070C0"/>
              </a:solidFill>
            </a:endParaRPr>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67</a:t>
            </a:fld>
            <a:endParaRPr lang="en-US" sz="1400" dirty="0" smtClean="0"/>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8496300" cy="372088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231900" y="57912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is a sample email notification for the selected vendor.  The initiator will receive a copy of the email.</a:t>
            </a:r>
            <a:endParaRPr lang="en-US" sz="1500" b="0" kern="0" dirty="0"/>
          </a:p>
        </p:txBody>
      </p:sp>
    </p:spTree>
    <p:extLst>
      <p:ext uri="{BB962C8B-B14F-4D97-AF65-F5344CB8AC3E}">
        <p14:creationId xmlns:p14="http://schemas.microsoft.com/office/powerpoint/2010/main" val="11205575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304800"/>
            <a:ext cx="8153400" cy="685800"/>
          </a:xfrm>
        </p:spPr>
        <p:txBody>
          <a:bodyPr/>
          <a:lstStyle/>
          <a:p>
            <a:pPr algn="ctr"/>
            <a:r>
              <a:rPr lang="en-US" sz="2200" dirty="0"/>
              <a:t>Awarded + Final Procurement Amount Confirmed </a:t>
            </a:r>
            <a:r>
              <a:rPr lang="en-US" sz="2200" dirty="0" smtClean="0"/>
              <a:t/>
            </a:r>
            <a:br>
              <a:rPr lang="en-US" sz="2200" dirty="0" smtClean="0"/>
            </a:br>
            <a:r>
              <a:rPr lang="en-US" sz="2200" dirty="0" smtClean="0"/>
              <a:t>(Not Selected Proposals)</a:t>
            </a:r>
            <a:endParaRPr lang="en-US" sz="2200" dirty="0"/>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68</a:t>
            </a:fld>
            <a:endParaRPr lang="en-US" sz="1400" dirty="0" smtClean="0"/>
          </a:p>
        </p:txBody>
      </p:sp>
      <p:pic>
        <p:nvPicPr>
          <p:cNvPr id="256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8115300" cy="2856751"/>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231900" y="5791200"/>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is the sample email for the vendors who were not selected.</a:t>
            </a:r>
            <a:endParaRPr lang="en-US" sz="1500" b="0" kern="0" dirty="0"/>
          </a:p>
        </p:txBody>
      </p:sp>
    </p:spTree>
    <p:extLst>
      <p:ext uri="{BB962C8B-B14F-4D97-AF65-F5344CB8AC3E}">
        <p14:creationId xmlns:p14="http://schemas.microsoft.com/office/powerpoint/2010/main" val="226374813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304800"/>
            <a:ext cx="7772400" cy="762000"/>
          </a:xfrm>
        </p:spPr>
        <p:txBody>
          <a:bodyPr/>
          <a:lstStyle/>
          <a:p>
            <a:pPr algn="ctr"/>
            <a:r>
              <a:rPr lang="en-US" altLang="en-US" sz="3000" b="1" dirty="0" smtClean="0"/>
              <a:t>Awaiting DCP Approval</a:t>
            </a:r>
          </a:p>
        </p:txBody>
      </p:sp>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69</a:t>
            </a:fld>
            <a:endParaRPr lang="en-US" sz="1400" dirty="0" smtClean="0"/>
          </a:p>
        </p:txBody>
      </p:sp>
      <p:pic>
        <p:nvPicPr>
          <p:cNvPr id="90113"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8496300" cy="4038599"/>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50" y="1876425"/>
            <a:ext cx="800100"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1155700" y="5856041"/>
            <a:ext cx="7683500" cy="5447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For procurements $250K and over,  additional approval will be required. </a:t>
            </a:r>
            <a:endParaRPr lang="en-US" sz="1500" b="0" kern="0" dirty="0"/>
          </a:p>
        </p:txBody>
      </p:sp>
      <p:cxnSp>
        <p:nvCxnSpPr>
          <p:cNvPr id="3" name="Straight Arrow Connector 2"/>
          <p:cNvCxnSpPr/>
          <p:nvPr/>
        </p:nvCxnSpPr>
        <p:spPr bwMode="auto">
          <a:xfrm>
            <a:off x="3352800" y="1295400"/>
            <a:ext cx="0" cy="381000"/>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8011081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7</a:t>
            </a:fld>
            <a:endParaRPr lang="en-US" sz="1400" dirty="0"/>
          </a:p>
        </p:txBody>
      </p:sp>
      <p:graphicFrame>
        <p:nvGraphicFramePr>
          <p:cNvPr id="6" name="Group 29"/>
          <p:cNvGraphicFramePr>
            <a:graphicFrameLocks/>
          </p:cNvGraphicFramePr>
          <p:nvPr>
            <p:extLst>
              <p:ext uri="{D42A27DB-BD31-4B8C-83A1-F6EECF244321}">
                <p14:modId xmlns:p14="http://schemas.microsoft.com/office/powerpoint/2010/main" val="2334732808"/>
              </p:ext>
            </p:extLst>
          </p:nvPr>
        </p:nvGraphicFramePr>
        <p:xfrm>
          <a:off x="1371600" y="1066800"/>
          <a:ext cx="6934201" cy="5117518"/>
        </p:xfrm>
        <a:graphic>
          <a:graphicData uri="http://schemas.openxmlformats.org/drawingml/2006/table">
            <a:tbl>
              <a:tblPr/>
              <a:tblGrid>
                <a:gridCol w="2213043"/>
                <a:gridCol w="1825558"/>
                <a:gridCol w="1447800"/>
                <a:gridCol w="1447800"/>
              </a:tblGrid>
              <a:tr h="113778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MTAC Threshold</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Vendor(s) (Minimum)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Required # of Proposals (Minimum)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Committee Members (Minimum)</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105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$0 - $25,000</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1F1"/>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1F1"/>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1F1"/>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N/A</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1F1"/>
                    </a:solidFill>
                  </a:tcPr>
                </a:tc>
              </a:tr>
              <a:tr h="88105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&gt;$ 25,000 - $100,000</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D7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3</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050" b="1" i="0" u="none" strike="noStrike" cap="none" normalizeH="0" baseline="0" dirty="0" smtClean="0">
                          <a:ln>
                            <a:noFill/>
                          </a:ln>
                          <a:solidFill>
                            <a:schemeClr val="tx1"/>
                          </a:solidFill>
                          <a:effectLst/>
                          <a:latin typeface="Arial" pitchFamily="34" charset="0"/>
                          <a:cs typeface="Arial" pitchFamily="34" charset="0"/>
                        </a:rPr>
                        <a:t>(School  selects 1 -- MTAC system selects  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D7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D7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1</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D7FF"/>
                    </a:solidFill>
                  </a:tcPr>
                </a:tc>
              </a:tr>
              <a:tr h="1043903">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&gt;$100,000 - $250,000</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AB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5</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defRPr/>
                      </a:pPr>
                      <a:r>
                        <a:rPr kumimoji="0" lang="en-US" sz="1050" b="1" i="0" u="none" strike="noStrike" cap="none" normalizeH="0" baseline="0" dirty="0" smtClean="0">
                          <a:ln>
                            <a:noFill/>
                          </a:ln>
                          <a:solidFill>
                            <a:schemeClr val="tx1"/>
                          </a:solidFill>
                          <a:effectLst/>
                          <a:latin typeface="Arial" pitchFamily="34" charset="0"/>
                          <a:cs typeface="Arial" pitchFamily="34" charset="0"/>
                        </a:rPr>
                        <a:t>(School selects 1 -- MTAC system selects  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AB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AB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BABFF"/>
                    </a:solidFill>
                  </a:tcPr>
                </a:tc>
              </a:tr>
              <a:tr h="1043903">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&gt; $250,000</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F8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All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F8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F8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1"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F8FFF"/>
                    </a:solidFill>
                  </a:tcPr>
                </a:tc>
              </a:tr>
            </a:tbl>
          </a:graphicData>
        </a:graphic>
      </p:graphicFrame>
      <p:sp>
        <p:nvSpPr>
          <p:cNvPr id="7" name="Title 1"/>
          <p:cNvSpPr>
            <a:spLocks noGrp="1"/>
          </p:cNvSpPr>
          <p:nvPr>
            <p:ph type="title"/>
          </p:nvPr>
        </p:nvSpPr>
        <p:spPr>
          <a:xfrm>
            <a:off x="914400" y="304800"/>
            <a:ext cx="7772400" cy="609600"/>
          </a:xfrm>
        </p:spPr>
        <p:txBody>
          <a:bodyPr/>
          <a:lstStyle/>
          <a:p>
            <a:pPr algn="ctr"/>
            <a:r>
              <a:rPr lang="en-US" sz="3600" dirty="0" smtClean="0"/>
              <a:t>MTAC Thresholds</a:t>
            </a:r>
            <a:endParaRPr lang="en-US" sz="3600" dirty="0"/>
          </a:p>
        </p:txBody>
      </p:sp>
    </p:spTree>
    <p:extLst>
      <p:ext uri="{BB962C8B-B14F-4D97-AF65-F5344CB8AC3E}">
        <p14:creationId xmlns:p14="http://schemas.microsoft.com/office/powerpoint/2010/main" val="59901400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70</a:t>
            </a:fld>
            <a:endParaRPr lang="en-US" sz="1400" dirty="0" smtClean="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1876425"/>
            <a:ext cx="800100"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1207"/>
          <a:stretch/>
        </p:blipFill>
        <p:spPr bwMode="auto">
          <a:xfrm>
            <a:off x="1130300" y="304800"/>
            <a:ext cx="7226891" cy="56388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1295400" y="6019800"/>
            <a:ext cx="7683500" cy="3923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This is a sample email for the initiator and approver.</a:t>
            </a:r>
            <a:endParaRPr lang="en-US" sz="1500" b="0" kern="0" dirty="0"/>
          </a:p>
        </p:txBody>
      </p:sp>
    </p:spTree>
    <p:extLst>
      <p:ext uri="{BB962C8B-B14F-4D97-AF65-F5344CB8AC3E}">
        <p14:creationId xmlns:p14="http://schemas.microsoft.com/office/powerpoint/2010/main" val="17286329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71</a:t>
            </a:fld>
            <a:endParaRPr lang="en-US" sz="1400" dirty="0" smtClean="0"/>
          </a:p>
        </p:txBody>
      </p:sp>
      <p:sp>
        <p:nvSpPr>
          <p:cNvPr id="6" name="Title 1"/>
          <p:cNvSpPr txBox="1">
            <a:spLocks/>
          </p:cNvSpPr>
          <p:nvPr/>
        </p:nvSpPr>
        <p:spPr bwMode="auto">
          <a:xfrm>
            <a:off x="1143000" y="5791200"/>
            <a:ext cx="7683500" cy="6168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Note – to view Task Requests from the old MTAC tool, click on the “View Old MTAC” to bring you to the old application. New task requests are to be created via MTAC Plus.</a:t>
            </a:r>
            <a:endParaRPr lang="en-US" sz="1500" b="0" kern="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3700" y="838200"/>
            <a:ext cx="8432800" cy="39624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bwMode="auto">
          <a:xfrm flipH="1">
            <a:off x="8826500" y="1676400"/>
            <a:ext cx="165100" cy="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222762472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72</a:t>
            </a:fld>
            <a:endParaRPr lang="en-US" sz="1400" dirty="0"/>
          </a:p>
        </p:txBody>
      </p:sp>
      <p:sp>
        <p:nvSpPr>
          <p:cNvPr id="5" name="Rectangle 4"/>
          <p:cNvSpPr/>
          <p:nvPr/>
        </p:nvSpPr>
        <p:spPr>
          <a:xfrm>
            <a:off x="762000" y="2514600"/>
            <a:ext cx="8077200" cy="1754326"/>
          </a:xfrm>
          <a:prstGeom prst="rect">
            <a:avLst/>
          </a:prstGeom>
        </p:spPr>
        <p:txBody>
          <a:bodyPr wrap="square">
            <a:spAutoFit/>
          </a:bodyPr>
          <a:lstStyle/>
          <a:p>
            <a:pPr>
              <a:defRPr/>
            </a:pPr>
            <a:r>
              <a:rPr lang="en-US" sz="5400" dirty="0" smtClean="0">
                <a:solidFill>
                  <a:schemeClr val="accent5">
                    <a:lumMod val="75000"/>
                  </a:schemeClr>
                </a:solidFill>
                <a:effectLst>
                  <a:outerShdw blurRad="38100" dist="38100" dir="2700000" algn="tl">
                    <a:srgbClr val="000000">
                      <a:alpha val="43137"/>
                    </a:srgbClr>
                  </a:outerShdw>
                </a:effectLst>
                <a:latin typeface="+mn-lt"/>
                <a:ea typeface="+mn-ea"/>
              </a:rPr>
              <a:t>Sample Task Request with Errors</a:t>
            </a:r>
            <a:endParaRPr lang="en-US" sz="4800" dirty="0">
              <a:solidFill>
                <a:schemeClr val="accent5">
                  <a:lumMod val="75000"/>
                </a:schemeClr>
              </a:solidFill>
              <a:effectLst>
                <a:outerShdw blurRad="38100" dist="38100" dir="2700000" algn="tl">
                  <a:srgbClr val="000000">
                    <a:alpha val="43137"/>
                  </a:srgbClr>
                </a:outerShdw>
              </a:effectLst>
              <a:latin typeface="+mn-lt"/>
              <a:ea typeface="+mn-ea"/>
            </a:endParaRPr>
          </a:p>
        </p:txBody>
      </p:sp>
    </p:spTree>
    <p:extLst>
      <p:ext uri="{BB962C8B-B14F-4D97-AF65-F5344CB8AC3E}">
        <p14:creationId xmlns:p14="http://schemas.microsoft.com/office/powerpoint/2010/main" val="113878844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73</a:t>
            </a:fld>
            <a:endParaRPr lang="en-US" sz="1400" dirty="0" smtClean="0"/>
          </a:p>
        </p:txBody>
      </p:sp>
      <p:sp>
        <p:nvSpPr>
          <p:cNvPr id="6" name="Title 1"/>
          <p:cNvSpPr txBox="1">
            <a:spLocks/>
          </p:cNvSpPr>
          <p:nvPr/>
        </p:nvSpPr>
        <p:spPr bwMode="auto">
          <a:xfrm>
            <a:off x="1371600" y="5715000"/>
            <a:ext cx="7620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r>
              <a:rPr lang="en-US" sz="1500" b="0" kern="0" dirty="0" smtClean="0"/>
              <a:t>The task request named a specific vendor which is not allowed. </a:t>
            </a:r>
            <a:r>
              <a:rPr lang="en-US" sz="1500" b="0" kern="0" dirty="0"/>
              <a:t>The </a:t>
            </a:r>
            <a:r>
              <a:rPr lang="en-US" sz="1500" b="0" kern="0" dirty="0" smtClean="0"/>
              <a:t>task </a:t>
            </a:r>
            <a:r>
              <a:rPr lang="en-US" sz="1500" b="0" kern="0" dirty="0"/>
              <a:t>request should  be open to ensure a competitive process among the contracted vendors eligible to provide </a:t>
            </a:r>
            <a:r>
              <a:rPr lang="en-US" sz="1500" b="0" kern="0" dirty="0" smtClean="0"/>
              <a:t>the service</a:t>
            </a:r>
            <a:r>
              <a:rPr lang="en-US" sz="1500" b="0" kern="0" dirty="0"/>
              <a:t>.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08" t="-11040" b="2"/>
          <a:stretch/>
        </p:blipFill>
        <p:spPr bwMode="auto">
          <a:xfrm>
            <a:off x="12763500" y="857250"/>
            <a:ext cx="19240500" cy="996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rotWithShape="1">
          <a:blip r:embed="rId4"/>
          <a:srcRect l="50025" t="36019" r="25006" b="36436"/>
          <a:stretch/>
        </p:blipFill>
        <p:spPr bwMode="auto">
          <a:xfrm>
            <a:off x="533400" y="857250"/>
            <a:ext cx="8001000" cy="4552950"/>
          </a:xfrm>
          <a:prstGeom prst="rect">
            <a:avLst/>
          </a:prstGeom>
          <a:ln>
            <a:solidFill>
              <a:schemeClr val="tx2"/>
            </a:solidFill>
          </a:ln>
          <a:extLst>
            <a:ext uri="{53640926-AAD7-44d8-BBD7-CCE9431645EC}">
              <a14:shadowObscured xmlns:a14="http://schemas.microsoft.com/office/drawing/2010/main"/>
            </a:ext>
          </a:extLst>
        </p:spPr>
      </p:pic>
      <p:cxnSp>
        <p:nvCxnSpPr>
          <p:cNvPr id="4" name="Straight Arrow Connector 3"/>
          <p:cNvCxnSpPr/>
          <p:nvPr/>
        </p:nvCxnSpPr>
        <p:spPr bwMode="auto">
          <a:xfrm>
            <a:off x="5196097" y="3657600"/>
            <a:ext cx="0" cy="762000"/>
          </a:xfrm>
          <a:prstGeom prst="straightConnector1">
            <a:avLst/>
          </a:prstGeom>
          <a:solidFill>
            <a:schemeClr val="accent1"/>
          </a:solidFill>
          <a:ln w="22225" cap="flat" cmpd="sng" algn="ctr">
            <a:solidFill>
              <a:srgbClr val="C00000"/>
            </a:solidFill>
            <a:prstDash val="solid"/>
            <a:round/>
            <a:headEnd type="arrow"/>
            <a:tailEnd type="arrow"/>
          </a:ln>
          <a:effectLst/>
        </p:spPr>
      </p:cxnSp>
    </p:spTree>
    <p:extLst>
      <p:ext uri="{BB962C8B-B14F-4D97-AF65-F5344CB8AC3E}">
        <p14:creationId xmlns:p14="http://schemas.microsoft.com/office/powerpoint/2010/main" val="137263122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74</a:t>
            </a:fld>
            <a:endParaRPr lang="en-US" sz="1400" dirty="0"/>
          </a:p>
        </p:txBody>
      </p:sp>
      <p:sp>
        <p:nvSpPr>
          <p:cNvPr id="5" name="Title 1"/>
          <p:cNvSpPr txBox="1">
            <a:spLocks/>
          </p:cNvSpPr>
          <p:nvPr/>
        </p:nvSpPr>
        <p:spPr bwMode="auto">
          <a:xfrm>
            <a:off x="1447800" y="6015732"/>
            <a:ext cx="7378700" cy="3923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Date validation.  Release date should be greater or equal than today.</a:t>
            </a:r>
            <a:endParaRPr lang="en-US" sz="1500" b="0" kern="0" dirty="0"/>
          </a:p>
        </p:txBody>
      </p:sp>
      <p:pic>
        <p:nvPicPr>
          <p:cNvPr id="9" name="Picture 8"/>
          <p:cNvPicPr/>
          <p:nvPr/>
        </p:nvPicPr>
        <p:blipFill rotWithShape="1">
          <a:blip r:embed="rId2"/>
          <a:srcRect l="50375" t="38729" r="4351" b="42277"/>
          <a:stretch/>
        </p:blipFill>
        <p:spPr bwMode="auto">
          <a:xfrm>
            <a:off x="457200" y="907211"/>
            <a:ext cx="8293100" cy="3664789"/>
          </a:xfrm>
          <a:prstGeom prst="rect">
            <a:avLst/>
          </a:prstGeom>
          <a:ln>
            <a:solidFill>
              <a:schemeClr val="tx2"/>
            </a:solidFill>
          </a:ln>
          <a:extLst>
            <a:ext uri="{53640926-AAD7-44d8-BBD7-CCE9431645EC}">
              <a14:shadowObscured xmlns:a14="http://schemas.microsoft.com/office/drawing/2010/main"/>
            </a:ext>
          </a:extLst>
        </p:spPr>
      </p:pic>
      <p:cxnSp>
        <p:nvCxnSpPr>
          <p:cNvPr id="11" name="Straight Arrow Connector 10"/>
          <p:cNvCxnSpPr/>
          <p:nvPr/>
        </p:nvCxnSpPr>
        <p:spPr bwMode="auto">
          <a:xfrm>
            <a:off x="5410200" y="1905000"/>
            <a:ext cx="533400" cy="0"/>
          </a:xfrm>
          <a:prstGeom prst="straightConnector1">
            <a:avLst/>
          </a:prstGeom>
          <a:solidFill>
            <a:schemeClr val="accent1"/>
          </a:solidFill>
          <a:ln w="317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208087739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75</a:t>
            </a:fld>
            <a:endParaRPr lang="en-US" sz="1400" dirty="0"/>
          </a:p>
        </p:txBody>
      </p:sp>
      <p:sp>
        <p:nvSpPr>
          <p:cNvPr id="5" name="Title 1"/>
          <p:cNvSpPr txBox="1">
            <a:spLocks/>
          </p:cNvSpPr>
          <p:nvPr/>
        </p:nvSpPr>
        <p:spPr bwMode="auto">
          <a:xfrm>
            <a:off x="1447800" y="6015732"/>
            <a:ext cx="7378700" cy="3923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400" b="0" kern="0" dirty="0" smtClean="0"/>
              <a:t>Date validation.  Proposal due date must be at least 5 calendar days from the release date.</a:t>
            </a:r>
            <a:endParaRPr lang="en-US" sz="1400" b="0" kern="0" dirty="0"/>
          </a:p>
        </p:txBody>
      </p:sp>
      <p:pic>
        <p:nvPicPr>
          <p:cNvPr id="6" name="Picture 5"/>
          <p:cNvPicPr/>
          <p:nvPr/>
        </p:nvPicPr>
        <p:blipFill rotWithShape="1">
          <a:blip r:embed="rId2"/>
          <a:srcRect l="50320" t="38359" r="4007" b="42288"/>
          <a:stretch/>
        </p:blipFill>
        <p:spPr bwMode="auto">
          <a:xfrm>
            <a:off x="457200" y="1371600"/>
            <a:ext cx="8229600" cy="3276600"/>
          </a:xfrm>
          <a:prstGeom prst="rect">
            <a:avLst/>
          </a:prstGeom>
          <a:ln>
            <a:solidFill>
              <a:schemeClr val="tx2"/>
            </a:solidFill>
          </a:ln>
          <a:extLst>
            <a:ext uri="{53640926-AAD7-44d8-BBD7-CCE9431645EC}">
              <a14:shadowObscured xmlns:a14="http://schemas.microsoft.com/office/drawing/2010/main"/>
            </a:ext>
          </a:extLst>
        </p:spPr>
      </p:pic>
      <p:cxnSp>
        <p:nvCxnSpPr>
          <p:cNvPr id="7" name="Straight Arrow Connector 6"/>
          <p:cNvCxnSpPr/>
          <p:nvPr/>
        </p:nvCxnSpPr>
        <p:spPr bwMode="auto">
          <a:xfrm>
            <a:off x="5334000" y="2895600"/>
            <a:ext cx="533400" cy="0"/>
          </a:xfrm>
          <a:prstGeom prst="straightConnector1">
            <a:avLst/>
          </a:prstGeom>
          <a:solidFill>
            <a:schemeClr val="accent1"/>
          </a:solidFill>
          <a:ln w="317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9148164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76</a:t>
            </a:fld>
            <a:endParaRPr lang="en-US" sz="1400" dirty="0"/>
          </a:p>
        </p:txBody>
      </p:sp>
      <p:sp>
        <p:nvSpPr>
          <p:cNvPr id="5" name="Title 1"/>
          <p:cNvSpPr txBox="1">
            <a:spLocks/>
          </p:cNvSpPr>
          <p:nvPr/>
        </p:nvSpPr>
        <p:spPr bwMode="auto">
          <a:xfrm>
            <a:off x="1295400" y="6015731"/>
            <a:ext cx="7696200" cy="39235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r>
              <a:rPr lang="en-US" sz="1300" b="0" kern="0" dirty="0" smtClean="0"/>
              <a:t>Date validation. The estimated start date must be at least 5 calendar days from the proposal due date. </a:t>
            </a:r>
            <a:endParaRPr lang="en-US" sz="1300" b="0" kern="0" dirty="0"/>
          </a:p>
        </p:txBody>
      </p:sp>
      <p:pic>
        <p:nvPicPr>
          <p:cNvPr id="8" name="Picture 7"/>
          <p:cNvPicPr/>
          <p:nvPr/>
        </p:nvPicPr>
        <p:blipFill rotWithShape="1">
          <a:blip r:embed="rId2"/>
          <a:srcRect l="50159" t="38463" r="4167" b="42654"/>
          <a:stretch/>
        </p:blipFill>
        <p:spPr bwMode="auto">
          <a:xfrm>
            <a:off x="304800" y="1676400"/>
            <a:ext cx="8521700" cy="3200400"/>
          </a:xfrm>
          <a:prstGeom prst="rect">
            <a:avLst/>
          </a:prstGeom>
          <a:ln>
            <a:solidFill>
              <a:schemeClr val="tx2"/>
            </a:solidFill>
          </a:ln>
          <a:extLst>
            <a:ext uri="{53640926-AAD7-44d8-BBD7-CCE9431645EC}">
              <a14:shadowObscured xmlns:a14="http://schemas.microsoft.com/office/drawing/2010/main"/>
            </a:ext>
          </a:extLst>
        </p:spPr>
      </p:pic>
      <p:cxnSp>
        <p:nvCxnSpPr>
          <p:cNvPr id="9" name="Straight Arrow Connector 8"/>
          <p:cNvCxnSpPr/>
          <p:nvPr/>
        </p:nvCxnSpPr>
        <p:spPr bwMode="auto">
          <a:xfrm>
            <a:off x="5410200" y="3733800"/>
            <a:ext cx="533400" cy="0"/>
          </a:xfrm>
          <a:prstGeom prst="straightConnector1">
            <a:avLst/>
          </a:prstGeom>
          <a:solidFill>
            <a:schemeClr val="accent1"/>
          </a:solidFill>
          <a:ln w="317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257613156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77</a:t>
            </a:fld>
            <a:endParaRPr lang="en-US" sz="1400" dirty="0" smtClean="0"/>
          </a:p>
        </p:txBody>
      </p:sp>
      <p:sp>
        <p:nvSpPr>
          <p:cNvPr id="6" name="Title 1"/>
          <p:cNvSpPr txBox="1">
            <a:spLocks/>
          </p:cNvSpPr>
          <p:nvPr/>
        </p:nvSpPr>
        <p:spPr bwMode="auto">
          <a:xfrm>
            <a:off x="1447800" y="5791200"/>
            <a:ext cx="7302500" cy="6168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The required minimum number of proposers was not posted. </a:t>
            </a:r>
            <a:endParaRPr lang="en-US" sz="1500" b="0" kern="0" dirty="0">
              <a:solidFill>
                <a:srgbClr val="FF0000"/>
              </a:solidFill>
            </a:endParaRPr>
          </a:p>
        </p:txBody>
      </p:sp>
      <p:pic>
        <p:nvPicPr>
          <p:cNvPr id="7" name="Picture 6"/>
          <p:cNvPicPr/>
          <p:nvPr/>
        </p:nvPicPr>
        <p:blipFill rotWithShape="1">
          <a:blip r:embed="rId3"/>
          <a:srcRect l="50320" t="13370" r="4514" b="22596"/>
          <a:stretch/>
        </p:blipFill>
        <p:spPr bwMode="auto">
          <a:xfrm>
            <a:off x="457200" y="609600"/>
            <a:ext cx="8229600" cy="4810963"/>
          </a:xfrm>
          <a:prstGeom prst="rect">
            <a:avLst/>
          </a:prstGeom>
          <a:ln>
            <a:solidFill>
              <a:schemeClr val="tx2"/>
            </a:solidFill>
          </a:ln>
          <a:extLst>
            <a:ext uri="{53640926-AAD7-44d8-BBD7-CCE9431645EC}">
              <a14:shadowObscured xmlns:a14="http://schemas.microsoft.com/office/drawing/2010/main"/>
            </a:ext>
          </a:extLst>
        </p:spPr>
      </p:pic>
      <p:cxnSp>
        <p:nvCxnSpPr>
          <p:cNvPr id="10" name="Straight Arrow Connector 9"/>
          <p:cNvCxnSpPr/>
          <p:nvPr/>
        </p:nvCxnSpPr>
        <p:spPr bwMode="auto">
          <a:xfrm>
            <a:off x="190500" y="2514600"/>
            <a:ext cx="266700" cy="0"/>
          </a:xfrm>
          <a:prstGeom prst="straightConnector1">
            <a:avLst/>
          </a:prstGeom>
          <a:solidFill>
            <a:schemeClr val="accent1"/>
          </a:solidFill>
          <a:ln w="3175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68215582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78</a:t>
            </a:fld>
            <a:endParaRPr lang="en-US" sz="1400" dirty="0" smtClean="0"/>
          </a:p>
        </p:txBody>
      </p:sp>
      <p:sp>
        <p:nvSpPr>
          <p:cNvPr id="6" name="Title 1"/>
          <p:cNvSpPr txBox="1">
            <a:spLocks/>
          </p:cNvSpPr>
          <p:nvPr/>
        </p:nvSpPr>
        <p:spPr bwMode="auto">
          <a:xfrm>
            <a:off x="1371600" y="5943600"/>
            <a:ext cx="7467600" cy="4644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pPr algn="ctr"/>
            <a:r>
              <a:rPr lang="en-US" sz="1500" b="0" kern="0" dirty="0" smtClean="0"/>
              <a:t>Price Criteria must be 25% or higher.  </a:t>
            </a:r>
            <a:endParaRPr lang="en-US" sz="1500" b="0" kern="0" dirty="0"/>
          </a:p>
        </p:txBody>
      </p:sp>
      <p:pic>
        <p:nvPicPr>
          <p:cNvPr id="9" name="Picture 8"/>
          <p:cNvPicPr/>
          <p:nvPr/>
        </p:nvPicPr>
        <p:blipFill rotWithShape="1">
          <a:blip r:embed="rId3"/>
          <a:srcRect l="50556" t="13907" r="4443" b="63609"/>
          <a:stretch/>
        </p:blipFill>
        <p:spPr bwMode="auto">
          <a:xfrm>
            <a:off x="304800" y="914400"/>
            <a:ext cx="8610600" cy="3886200"/>
          </a:xfrm>
          <a:prstGeom prst="rect">
            <a:avLst/>
          </a:prstGeom>
          <a:ln>
            <a:solidFill>
              <a:schemeClr val="tx1"/>
            </a:solidFill>
          </a:ln>
          <a:extLst>
            <a:ext uri="{53640926-AAD7-44d8-BBD7-CCE9431645EC}">
              <a14:shadowObscured xmlns:a14="http://schemas.microsoft.com/office/drawing/2010/main"/>
            </a:ext>
          </a:extLst>
        </p:spPr>
      </p:pic>
      <p:cxnSp>
        <p:nvCxnSpPr>
          <p:cNvPr id="4" name="Straight Arrow Connector 3"/>
          <p:cNvCxnSpPr/>
          <p:nvPr/>
        </p:nvCxnSpPr>
        <p:spPr bwMode="auto">
          <a:xfrm>
            <a:off x="2475781" y="3733800"/>
            <a:ext cx="609600" cy="304800"/>
          </a:xfrm>
          <a:prstGeom prst="straightConnector1">
            <a:avLst/>
          </a:prstGeom>
          <a:solidFill>
            <a:schemeClr val="accent1"/>
          </a:solidFill>
          <a:ln w="12700" cap="flat" cmpd="sng" algn="ctr">
            <a:solidFill>
              <a:srgbClr val="C00000"/>
            </a:solidFill>
            <a:prstDash val="solid"/>
            <a:round/>
            <a:headEnd type="arrow"/>
            <a:tailEnd type="arrow"/>
          </a:ln>
          <a:effectLst/>
        </p:spPr>
      </p:cxnSp>
    </p:spTree>
    <p:extLst>
      <p:ext uri="{BB962C8B-B14F-4D97-AF65-F5344CB8AC3E}">
        <p14:creationId xmlns:p14="http://schemas.microsoft.com/office/powerpoint/2010/main" val="59134569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040688" y="6529388"/>
            <a:ext cx="990600" cy="228600"/>
          </a:xfrm>
          <a:noFill/>
        </p:spPr>
        <p:txBody>
          <a:bodyPr/>
          <a:lstStyle/>
          <a:p>
            <a:fld id="{2953CA18-B812-4015-9492-A494D51377BC}" type="slidenum">
              <a:rPr lang="en-US" smtClean="0"/>
              <a:pPr/>
              <a:t>79</a:t>
            </a:fld>
            <a:endParaRPr lang="en-US" sz="1400" dirty="0" smtClean="0"/>
          </a:p>
        </p:txBody>
      </p:sp>
      <p:sp>
        <p:nvSpPr>
          <p:cNvPr id="6" name="Title 1"/>
          <p:cNvSpPr txBox="1">
            <a:spLocks/>
          </p:cNvSpPr>
          <p:nvPr/>
        </p:nvSpPr>
        <p:spPr bwMode="auto">
          <a:xfrm>
            <a:off x="1371600" y="5943600"/>
            <a:ext cx="7467600" cy="4644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defRPr>
            </a:lvl5pPr>
            <a:lvl6pPr marL="457200" algn="l" rtl="0" fontAlgn="base">
              <a:spcBef>
                <a:spcPct val="0"/>
              </a:spcBef>
              <a:spcAft>
                <a:spcPct val="0"/>
              </a:spcAft>
              <a:defRPr sz="3000" b="1">
                <a:solidFill>
                  <a:schemeClr val="tx2"/>
                </a:solidFill>
                <a:latin typeface="Arial" charset="0"/>
                <a:ea typeface="ＭＳ Ｐゴシック" charset="-128"/>
              </a:defRPr>
            </a:lvl6pPr>
            <a:lvl7pPr marL="914400" algn="l" rtl="0" fontAlgn="base">
              <a:spcBef>
                <a:spcPct val="0"/>
              </a:spcBef>
              <a:spcAft>
                <a:spcPct val="0"/>
              </a:spcAft>
              <a:defRPr sz="3000" b="1">
                <a:solidFill>
                  <a:schemeClr val="tx2"/>
                </a:solidFill>
                <a:latin typeface="Arial" charset="0"/>
                <a:ea typeface="ＭＳ Ｐゴシック" charset="-128"/>
              </a:defRPr>
            </a:lvl7pPr>
            <a:lvl8pPr marL="1371600" algn="l" rtl="0" fontAlgn="base">
              <a:spcBef>
                <a:spcPct val="0"/>
              </a:spcBef>
              <a:spcAft>
                <a:spcPct val="0"/>
              </a:spcAft>
              <a:defRPr sz="3000" b="1">
                <a:solidFill>
                  <a:schemeClr val="tx2"/>
                </a:solidFill>
                <a:latin typeface="Arial" charset="0"/>
                <a:ea typeface="ＭＳ Ｐゴシック" charset="-128"/>
              </a:defRPr>
            </a:lvl8pPr>
            <a:lvl9pPr marL="1828800" algn="l" rtl="0" fontAlgn="base">
              <a:spcBef>
                <a:spcPct val="0"/>
              </a:spcBef>
              <a:spcAft>
                <a:spcPct val="0"/>
              </a:spcAft>
              <a:defRPr sz="3000" b="1">
                <a:solidFill>
                  <a:schemeClr val="tx2"/>
                </a:solidFill>
                <a:latin typeface="Arial" charset="0"/>
                <a:ea typeface="ＭＳ Ｐゴシック" charset="-128"/>
              </a:defRPr>
            </a:lvl9pPr>
          </a:lstStyle>
          <a:p>
            <a:r>
              <a:rPr lang="en-US" sz="1500" b="0" kern="0" dirty="0" smtClean="0"/>
              <a:t>The required minimum number of committee members was not posted. The initiator will not be counted towards the minimum required minimum number.</a:t>
            </a:r>
            <a:endParaRPr lang="en-US" sz="1500" b="0" kern="0" dirty="0">
              <a:solidFill>
                <a:srgbClr val="FF0000"/>
              </a:solidFill>
            </a:endParaRPr>
          </a:p>
        </p:txBody>
      </p:sp>
      <p:cxnSp>
        <p:nvCxnSpPr>
          <p:cNvPr id="3" name="Straight Arrow Connector 2"/>
          <p:cNvCxnSpPr/>
          <p:nvPr/>
        </p:nvCxnSpPr>
        <p:spPr bwMode="auto">
          <a:xfrm>
            <a:off x="537713" y="2133600"/>
            <a:ext cx="304801"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pic>
        <p:nvPicPr>
          <p:cNvPr id="7" name="Picture 6"/>
          <p:cNvPicPr/>
          <p:nvPr/>
        </p:nvPicPr>
        <p:blipFill rotWithShape="1">
          <a:blip r:embed="rId3"/>
          <a:srcRect l="50222" t="32544" r="4237" b="35881"/>
          <a:stretch/>
        </p:blipFill>
        <p:spPr bwMode="auto">
          <a:xfrm>
            <a:off x="914400" y="838200"/>
            <a:ext cx="7696200" cy="4800600"/>
          </a:xfrm>
          <a:prstGeom prst="rect">
            <a:avLst/>
          </a:prstGeom>
          <a:ln>
            <a:solidFill>
              <a:schemeClr val="tx2"/>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0013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8</a:t>
            </a:fld>
            <a:endParaRPr lang="en-US" sz="1400" dirty="0"/>
          </a:p>
        </p:txBody>
      </p:sp>
      <p:sp>
        <p:nvSpPr>
          <p:cNvPr id="6" name="Content Placeholder 2"/>
          <p:cNvSpPr txBox="1">
            <a:spLocks/>
          </p:cNvSpPr>
          <p:nvPr/>
        </p:nvSpPr>
        <p:spPr bwMode="auto">
          <a:xfrm>
            <a:off x="838200" y="990600"/>
            <a:ext cx="8001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9pPr>
          </a:lstStyle>
          <a:p>
            <a:pPr>
              <a:buFont typeface="Wingdings" pitchFamily="2" charset="2"/>
              <a:buNone/>
            </a:pPr>
            <a:r>
              <a:rPr lang="en-US" sz="1700" kern="0" dirty="0" smtClean="0">
                <a:solidFill>
                  <a:srgbClr val="000000"/>
                </a:solidFill>
                <a:latin typeface="Arial" pitchFamily="34" charset="0"/>
                <a:cs typeface="Arial" pitchFamily="34" charset="0"/>
              </a:rPr>
              <a:t>Scope of service should have adequate information for vendors to offer a</a:t>
            </a:r>
          </a:p>
          <a:p>
            <a:pPr>
              <a:buFont typeface="Wingdings" pitchFamily="2" charset="2"/>
              <a:buNone/>
            </a:pPr>
            <a:r>
              <a:rPr lang="en-US" sz="1700" kern="0" dirty="0" smtClean="0">
                <a:solidFill>
                  <a:srgbClr val="000000"/>
                </a:solidFill>
                <a:latin typeface="Arial" pitchFamily="34" charset="0"/>
                <a:cs typeface="Arial" pitchFamily="34" charset="0"/>
              </a:rPr>
              <a:t>clear and complete response:</a:t>
            </a:r>
          </a:p>
          <a:p>
            <a:pPr>
              <a:buFont typeface="Wingdings" pitchFamily="2" charset="2"/>
              <a:buNone/>
            </a:pPr>
            <a:endParaRPr lang="en-US" sz="1700" kern="0" dirty="0" smtClean="0">
              <a:solidFill>
                <a:srgbClr val="000000"/>
              </a:solidFill>
              <a:latin typeface="Arial" pitchFamily="34" charset="0"/>
              <a:cs typeface="Arial" pitchFamily="34" charset="0"/>
            </a:endParaRPr>
          </a:p>
          <a:p>
            <a:pPr lvl="1">
              <a:buFont typeface="Wingdings" pitchFamily="2" charset="2"/>
              <a:buChar char="§"/>
            </a:pPr>
            <a:r>
              <a:rPr lang="en-US" sz="1700" kern="0" dirty="0" smtClean="0">
                <a:solidFill>
                  <a:srgbClr val="000000"/>
                </a:solidFill>
                <a:latin typeface="Arial" pitchFamily="34" charset="0"/>
                <a:cs typeface="Arial" pitchFamily="34" charset="0"/>
              </a:rPr>
              <a:t>Objective</a:t>
            </a:r>
          </a:p>
          <a:p>
            <a:pPr lvl="2">
              <a:buFont typeface="Courier New" pitchFamily="49" charset="0"/>
              <a:buChar char="o"/>
            </a:pPr>
            <a:r>
              <a:rPr lang="en-US" sz="1700" kern="0" dirty="0" smtClean="0">
                <a:solidFill>
                  <a:srgbClr val="000000"/>
                </a:solidFill>
                <a:latin typeface="Arial" pitchFamily="34" charset="0"/>
                <a:cs typeface="Arial" pitchFamily="34" charset="0"/>
              </a:rPr>
              <a:t>Identify needs that are specific to your school and its population.</a:t>
            </a:r>
          </a:p>
          <a:p>
            <a:pPr lvl="2">
              <a:buFont typeface="Courier New" pitchFamily="49" charset="0"/>
              <a:buChar char="o"/>
            </a:pPr>
            <a:r>
              <a:rPr lang="en-US" sz="1700" kern="0" dirty="0" smtClean="0">
                <a:solidFill>
                  <a:srgbClr val="000000"/>
                </a:solidFill>
                <a:latin typeface="Arial" pitchFamily="34" charset="0"/>
                <a:cs typeface="Arial" pitchFamily="34" charset="0"/>
              </a:rPr>
              <a:t>Tell where the school is located.</a:t>
            </a:r>
          </a:p>
          <a:p>
            <a:pPr lvl="1">
              <a:buFont typeface="Courier New" panose="02070309020205020404" pitchFamily="49" charset="0"/>
              <a:buChar char="o"/>
            </a:pPr>
            <a:endParaRPr lang="en-US" sz="1700" kern="0" dirty="0" smtClean="0">
              <a:solidFill>
                <a:srgbClr val="000000"/>
              </a:solidFill>
              <a:latin typeface="Arial" pitchFamily="34" charset="0"/>
              <a:cs typeface="Arial" pitchFamily="34" charset="0"/>
            </a:endParaRPr>
          </a:p>
          <a:p>
            <a:pPr lvl="1">
              <a:buFont typeface="Wingdings" pitchFamily="2" charset="2"/>
              <a:buChar char="§"/>
            </a:pPr>
            <a:r>
              <a:rPr lang="en-US" sz="1700" kern="0" dirty="0" smtClean="0">
                <a:solidFill>
                  <a:srgbClr val="000000"/>
                </a:solidFill>
                <a:latin typeface="Arial" pitchFamily="34" charset="0"/>
                <a:cs typeface="Arial" pitchFamily="34" charset="0"/>
              </a:rPr>
              <a:t>Deliverables include grade level, # of students/teachers involved and other information that will assist vendors to submit a competitive response.</a:t>
            </a:r>
          </a:p>
          <a:p>
            <a:pPr lvl="1">
              <a:buFont typeface="Courier New" pitchFamily="49" charset="0"/>
              <a:buChar char="o"/>
            </a:pPr>
            <a:endParaRPr lang="en-US" sz="1700" kern="0" dirty="0" smtClean="0">
              <a:solidFill>
                <a:srgbClr val="000000"/>
              </a:solidFill>
              <a:latin typeface="Arial" pitchFamily="34" charset="0"/>
              <a:cs typeface="Arial" pitchFamily="34" charset="0"/>
            </a:endParaRPr>
          </a:p>
          <a:p>
            <a:pPr lvl="1">
              <a:buFont typeface="Wingdings" pitchFamily="2" charset="2"/>
              <a:buChar char="§"/>
            </a:pPr>
            <a:r>
              <a:rPr lang="en-US" sz="1700" kern="0" dirty="0" smtClean="0">
                <a:solidFill>
                  <a:srgbClr val="000000"/>
                </a:solidFill>
                <a:latin typeface="Arial" pitchFamily="34" charset="0"/>
                <a:cs typeface="Arial" pitchFamily="34" charset="0"/>
              </a:rPr>
              <a:t>Work tasks/Timeline – Include any specific tasks that are required and include day/frequency/duration of the services.</a:t>
            </a:r>
          </a:p>
          <a:p>
            <a:pPr lvl="1">
              <a:buFont typeface="Wingdings" pitchFamily="2" charset="2"/>
              <a:buNone/>
            </a:pPr>
            <a:r>
              <a:rPr lang="en-US" sz="1700" kern="0" dirty="0" smtClean="0">
                <a:solidFill>
                  <a:srgbClr val="000000"/>
                </a:solidFill>
                <a:latin typeface="Arial" pitchFamily="34" charset="0"/>
                <a:cs typeface="Arial" pitchFamily="34" charset="0"/>
              </a:rPr>
              <a:t> </a:t>
            </a:r>
          </a:p>
          <a:p>
            <a:pPr lvl="1">
              <a:buFont typeface="Wingdings" pitchFamily="2" charset="2"/>
              <a:buChar char="§"/>
            </a:pPr>
            <a:r>
              <a:rPr lang="en-US" sz="1700" kern="0" dirty="0" smtClean="0">
                <a:solidFill>
                  <a:srgbClr val="000000"/>
                </a:solidFill>
                <a:latin typeface="Arial" pitchFamily="34" charset="0"/>
                <a:cs typeface="Arial" pitchFamily="34" charset="0"/>
              </a:rPr>
              <a:t>Never refer to a specific vendor or vendor’s program.</a:t>
            </a:r>
          </a:p>
          <a:p>
            <a:pPr lvl="1">
              <a:buFont typeface="Wingdings" pitchFamily="2" charset="2"/>
              <a:buNone/>
            </a:pPr>
            <a:endParaRPr lang="en-US" sz="1700" kern="0" dirty="0" smtClean="0">
              <a:solidFill>
                <a:srgbClr val="000000"/>
              </a:solidFill>
              <a:latin typeface="Arial" pitchFamily="34" charset="0"/>
              <a:cs typeface="Arial" pitchFamily="34" charset="0"/>
            </a:endParaRPr>
          </a:p>
          <a:p>
            <a:pPr lvl="1">
              <a:buFont typeface="Wingdings" pitchFamily="2" charset="2"/>
              <a:buChar char="§"/>
            </a:pPr>
            <a:r>
              <a:rPr lang="en-US" sz="1700" kern="0" dirty="0" smtClean="0">
                <a:solidFill>
                  <a:srgbClr val="000000"/>
                </a:solidFill>
                <a:latin typeface="Arial" pitchFamily="34" charset="0"/>
                <a:cs typeface="Arial" pitchFamily="34" charset="0"/>
              </a:rPr>
              <a:t>Negotiate with vendors to offer competitive pricing. Suggested discount off contract price.</a:t>
            </a:r>
          </a:p>
          <a:p>
            <a:endParaRPr lang="en-US" sz="1700" kern="0" dirty="0" smtClean="0">
              <a:solidFill>
                <a:srgbClr val="000000"/>
              </a:solidFill>
              <a:latin typeface="Arial" pitchFamily="34" charset="0"/>
              <a:cs typeface="Arial" pitchFamily="34" charset="0"/>
            </a:endParaRPr>
          </a:p>
          <a:p>
            <a:endParaRPr lang="en-US" sz="1700" kern="0" dirty="0">
              <a:solidFill>
                <a:srgbClr val="000000"/>
              </a:solidFill>
              <a:latin typeface="Arial" pitchFamily="34" charset="0"/>
              <a:cs typeface="Arial" pitchFamily="34" charset="0"/>
            </a:endParaRPr>
          </a:p>
        </p:txBody>
      </p:sp>
      <p:sp>
        <p:nvSpPr>
          <p:cNvPr id="7" name="Title 1"/>
          <p:cNvSpPr>
            <a:spLocks noGrp="1"/>
          </p:cNvSpPr>
          <p:nvPr>
            <p:ph type="title"/>
          </p:nvPr>
        </p:nvSpPr>
        <p:spPr>
          <a:xfrm>
            <a:off x="914400" y="228600"/>
            <a:ext cx="7772400" cy="609600"/>
          </a:xfrm>
        </p:spPr>
        <p:txBody>
          <a:bodyPr/>
          <a:lstStyle/>
          <a:p>
            <a:pPr algn="ctr"/>
            <a:r>
              <a:rPr lang="en-US" sz="3600" dirty="0" smtClean="0"/>
              <a:t>Using the MTAC Selection Tool</a:t>
            </a:r>
            <a:endParaRPr lang="en-US" sz="3600" dirty="0"/>
          </a:p>
        </p:txBody>
      </p:sp>
    </p:spTree>
    <p:extLst>
      <p:ext uri="{BB962C8B-B14F-4D97-AF65-F5344CB8AC3E}">
        <p14:creationId xmlns:p14="http://schemas.microsoft.com/office/powerpoint/2010/main" val="227301732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80</a:t>
            </a:fld>
            <a:endParaRPr lang="en-US" sz="1400" dirty="0"/>
          </a:p>
        </p:txBody>
      </p:sp>
      <p:sp>
        <p:nvSpPr>
          <p:cNvPr id="5" name="Rectangle 4"/>
          <p:cNvSpPr/>
          <p:nvPr/>
        </p:nvSpPr>
        <p:spPr>
          <a:xfrm>
            <a:off x="457200" y="838200"/>
            <a:ext cx="8077200" cy="923330"/>
          </a:xfrm>
          <a:prstGeom prst="rect">
            <a:avLst/>
          </a:prstGeom>
        </p:spPr>
        <p:txBody>
          <a:bodyPr wrap="square">
            <a:spAutoFit/>
          </a:bodyPr>
          <a:lstStyle/>
          <a:p>
            <a:pPr>
              <a:defRPr/>
            </a:pPr>
            <a:r>
              <a:rPr lang="en-US" sz="5400" dirty="0" smtClean="0">
                <a:solidFill>
                  <a:schemeClr val="accent5">
                    <a:lumMod val="75000"/>
                  </a:schemeClr>
                </a:solidFill>
                <a:effectLst>
                  <a:outerShdw blurRad="38100" dist="38100" dir="2700000" algn="tl">
                    <a:srgbClr val="000000">
                      <a:alpha val="43137"/>
                    </a:srgbClr>
                  </a:outerShdw>
                </a:effectLst>
                <a:latin typeface="+mn-lt"/>
                <a:ea typeface="+mn-ea"/>
              </a:rPr>
              <a:t>Resources</a:t>
            </a:r>
          </a:p>
        </p:txBody>
      </p:sp>
      <p:sp>
        <p:nvSpPr>
          <p:cNvPr id="6" name="Content Placeholder 2"/>
          <p:cNvSpPr txBox="1">
            <a:spLocks/>
          </p:cNvSpPr>
          <p:nvPr/>
        </p:nvSpPr>
        <p:spPr bwMode="auto">
          <a:xfrm>
            <a:off x="954657" y="1981200"/>
            <a:ext cx="75438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9pPr>
          </a:lstStyle>
          <a:p>
            <a:pPr lvl="1" indent="-630238"/>
            <a:r>
              <a:rPr lang="en-US" dirty="0" smtClean="0">
                <a:solidFill>
                  <a:srgbClr val="000000"/>
                </a:solidFill>
              </a:rPr>
              <a:t>MTAC Plus Webcast Recording</a:t>
            </a:r>
            <a:endParaRPr lang="en-US" dirty="0">
              <a:solidFill>
                <a:srgbClr val="000000"/>
              </a:solidFill>
              <a:hlinkClick r:id="rId2"/>
            </a:endParaRPr>
          </a:p>
          <a:p>
            <a:pPr marL="739775" lvl="1" indent="0">
              <a:buNone/>
            </a:pPr>
            <a:r>
              <a:rPr lang="en-US" dirty="0" smtClean="0">
                <a:solidFill>
                  <a:srgbClr val="000000"/>
                </a:solidFill>
                <a:hlinkClick r:id="rId3"/>
              </a:rPr>
              <a:t>http</a:t>
            </a:r>
            <a:r>
              <a:rPr lang="en-US" dirty="0">
                <a:solidFill>
                  <a:srgbClr val="000000"/>
                </a:solidFill>
                <a:hlinkClick r:id="rId3"/>
              </a:rPr>
              <a:t>://www.learndoe.org/dfsbo</a:t>
            </a:r>
            <a:r>
              <a:rPr lang="en-US" dirty="0" smtClean="0">
                <a:solidFill>
                  <a:srgbClr val="000000"/>
                </a:solidFill>
                <a:hlinkClick r:id="rId3"/>
              </a:rPr>
              <a:t>/recording-mta</a:t>
            </a:r>
            <a:r>
              <a:rPr lang="en-US" dirty="0" smtClean="0">
                <a:solidFill>
                  <a:srgbClr val="000000"/>
                </a:solidFill>
                <a:hlinkClick r:id="rId3"/>
              </a:rPr>
              <a:t>c-schools/</a:t>
            </a:r>
            <a:endParaRPr lang="en-US" dirty="0" smtClean="0">
              <a:solidFill>
                <a:srgbClr val="000000"/>
              </a:solidFill>
            </a:endParaRPr>
          </a:p>
          <a:p>
            <a:pPr lvl="1" indent="-569913"/>
            <a:endParaRPr lang="en-US" dirty="0">
              <a:solidFill>
                <a:srgbClr val="000000"/>
              </a:solidFill>
            </a:endParaRPr>
          </a:p>
          <a:p>
            <a:pPr lvl="1" indent="-630238"/>
            <a:r>
              <a:rPr lang="en-US" dirty="0" smtClean="0">
                <a:solidFill>
                  <a:srgbClr val="000000"/>
                </a:solidFill>
              </a:rPr>
              <a:t>Finance Service Center</a:t>
            </a:r>
          </a:p>
          <a:p>
            <a:pPr marL="739775" lvl="1" indent="0">
              <a:buNone/>
            </a:pPr>
            <a:r>
              <a:rPr lang="en-US" dirty="0" smtClean="0">
                <a:solidFill>
                  <a:srgbClr val="000000"/>
                </a:solidFill>
                <a:hlinkClick r:id="rId4"/>
              </a:rPr>
              <a:t>clientservices@schools.nyc.gov</a:t>
            </a:r>
            <a:endParaRPr lang="en-US" dirty="0" smtClean="0">
              <a:solidFill>
                <a:srgbClr val="000000"/>
              </a:solidFill>
            </a:endParaRPr>
          </a:p>
          <a:p>
            <a:pPr marL="739775" lvl="1" indent="0">
              <a:buNone/>
            </a:pPr>
            <a:r>
              <a:rPr lang="en-US" dirty="0" smtClean="0">
                <a:solidFill>
                  <a:srgbClr val="000000"/>
                </a:solidFill>
              </a:rPr>
              <a:t>718-935-5000</a:t>
            </a:r>
            <a:endParaRPr lang="en-US" dirty="0">
              <a:solidFill>
                <a:srgbClr val="000000"/>
              </a:solidFill>
            </a:endParaRPr>
          </a:p>
          <a:p>
            <a:pPr algn="just">
              <a:lnSpc>
                <a:spcPct val="150000"/>
              </a:lnSpc>
              <a:buFont typeface="Wingdings" pitchFamily="2" charset="2"/>
              <a:buNone/>
            </a:pPr>
            <a:endParaRPr lang="en-US" sz="2800" kern="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9275162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447F8D-AFA5-4DB0-9F0D-F14275A4B973}" type="slidenum">
              <a:rPr lang="en-US" smtClean="0"/>
              <a:pPr>
                <a:defRPr/>
              </a:pPr>
              <a:t>9</a:t>
            </a:fld>
            <a:endParaRPr lang="en-US" sz="1400" dirty="0"/>
          </a:p>
        </p:txBody>
      </p:sp>
      <p:sp>
        <p:nvSpPr>
          <p:cNvPr id="6" name="Content Placeholder 2"/>
          <p:cNvSpPr txBox="1">
            <a:spLocks/>
          </p:cNvSpPr>
          <p:nvPr/>
        </p:nvSpPr>
        <p:spPr bwMode="auto">
          <a:xfrm>
            <a:off x="838200" y="1371600"/>
            <a:ext cx="7924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1" charset="2"/>
              <a:buChar char="§"/>
              <a:defRPr sz="2000">
                <a:solidFill>
                  <a:schemeClr val="tx1"/>
                </a:solidFill>
                <a:latin typeface="+mn-lt"/>
              </a:defRPr>
            </a:lvl9pPr>
          </a:lstStyle>
          <a:p>
            <a:pPr marL="342900" lvl="1" indent="-342900">
              <a:buClr>
                <a:schemeClr val="bg2"/>
              </a:buClr>
              <a:buSzPct val="75000"/>
              <a:buFont typeface="Wingdings" pitchFamily="2" charset="2"/>
              <a:buChar char="q"/>
            </a:pPr>
            <a:r>
              <a:rPr lang="en-US" sz="2400" kern="0" dirty="0" smtClean="0">
                <a:solidFill>
                  <a:srgbClr val="000000"/>
                </a:solidFill>
                <a:latin typeface="Arial" pitchFamily="34" charset="0"/>
                <a:cs typeface="Arial" pitchFamily="34" charset="0"/>
              </a:rPr>
              <a:t>Evaluation Committee</a:t>
            </a:r>
          </a:p>
          <a:p>
            <a:pPr marL="342900" lvl="1" indent="-342900">
              <a:buClr>
                <a:schemeClr val="bg2"/>
              </a:buClr>
              <a:buSzPct val="75000"/>
              <a:buFont typeface="Wingdings" pitchFamily="2" charset="2"/>
              <a:buNone/>
            </a:pPr>
            <a:endParaRPr lang="en-US" sz="2400" kern="0" dirty="0" smtClean="0">
              <a:solidFill>
                <a:srgbClr val="000000"/>
              </a:solidFill>
              <a:latin typeface="Arial" pitchFamily="34" charset="0"/>
              <a:cs typeface="Arial" pitchFamily="34" charset="0"/>
            </a:endParaRPr>
          </a:p>
          <a:p>
            <a:pPr lvl="1">
              <a:spcBef>
                <a:spcPts val="0"/>
              </a:spcBef>
              <a:buFont typeface="Wingdings" pitchFamily="2" charset="2"/>
              <a:buChar char="§"/>
            </a:pPr>
            <a:r>
              <a:rPr lang="en-US" sz="2400" kern="0" dirty="0" smtClean="0">
                <a:solidFill>
                  <a:srgbClr val="000000"/>
                </a:solidFill>
                <a:latin typeface="Arial" pitchFamily="34" charset="0"/>
                <a:cs typeface="Arial" pitchFamily="34" charset="0"/>
              </a:rPr>
              <a:t># of Members based on the procurement threshold.</a:t>
            </a:r>
          </a:p>
          <a:p>
            <a:pPr lvl="1">
              <a:spcBef>
                <a:spcPts val="0"/>
              </a:spcBef>
              <a:buFont typeface="Wingdings" pitchFamily="2" charset="2"/>
              <a:buChar char="§"/>
            </a:pPr>
            <a:endParaRPr lang="en-US" sz="2400" kern="0" dirty="0" smtClean="0">
              <a:solidFill>
                <a:srgbClr val="000000"/>
              </a:solidFill>
              <a:latin typeface="Arial" pitchFamily="34" charset="0"/>
              <a:cs typeface="Arial" pitchFamily="34" charset="0"/>
            </a:endParaRPr>
          </a:p>
          <a:p>
            <a:pPr lvl="1">
              <a:spcBef>
                <a:spcPts val="0"/>
              </a:spcBef>
              <a:buFont typeface="Wingdings" pitchFamily="2" charset="2"/>
              <a:buChar char="§"/>
            </a:pPr>
            <a:r>
              <a:rPr lang="en-US" sz="2400" kern="0" dirty="0" smtClean="0">
                <a:solidFill>
                  <a:srgbClr val="000000"/>
                </a:solidFill>
                <a:latin typeface="Arial" pitchFamily="34" charset="0"/>
                <a:cs typeface="Arial" pitchFamily="34" charset="0"/>
              </a:rPr>
              <a:t>Members are not permitted to report to or supervise another committee member.</a:t>
            </a:r>
          </a:p>
          <a:p>
            <a:pPr lvl="1">
              <a:spcBef>
                <a:spcPts val="0"/>
              </a:spcBef>
              <a:buFont typeface="Wingdings" pitchFamily="2" charset="2"/>
              <a:buChar char="§"/>
            </a:pPr>
            <a:endParaRPr lang="en-US" sz="2400" kern="0" dirty="0" smtClean="0">
              <a:solidFill>
                <a:srgbClr val="000000"/>
              </a:solidFill>
              <a:latin typeface="Arial" pitchFamily="34" charset="0"/>
              <a:cs typeface="Arial" pitchFamily="34" charset="0"/>
            </a:endParaRPr>
          </a:p>
          <a:p>
            <a:pPr lvl="1">
              <a:spcBef>
                <a:spcPts val="0"/>
              </a:spcBef>
              <a:buFont typeface="Wingdings" pitchFamily="2" charset="2"/>
              <a:buChar char="§"/>
            </a:pPr>
            <a:r>
              <a:rPr lang="en-US" sz="2400" kern="0" dirty="0" smtClean="0">
                <a:solidFill>
                  <a:srgbClr val="000000"/>
                </a:solidFill>
                <a:latin typeface="Arial" pitchFamily="34" charset="0"/>
                <a:cs typeface="Arial" pitchFamily="34" charset="0"/>
              </a:rPr>
              <a:t>Select individuals that are familiar with the services needed.   </a:t>
            </a:r>
          </a:p>
          <a:p>
            <a:pPr lvl="1">
              <a:buFont typeface="Wingdings" pitchFamily="2" charset="2"/>
              <a:buChar char="§"/>
            </a:pPr>
            <a:endParaRPr lang="en-US" sz="2400" kern="0" dirty="0" smtClean="0">
              <a:solidFill>
                <a:srgbClr val="000000"/>
              </a:solidFill>
              <a:latin typeface="Arial" pitchFamily="34" charset="0"/>
              <a:cs typeface="Arial" pitchFamily="34" charset="0"/>
            </a:endParaRPr>
          </a:p>
        </p:txBody>
      </p:sp>
      <p:sp>
        <p:nvSpPr>
          <p:cNvPr id="7" name="Title 1"/>
          <p:cNvSpPr>
            <a:spLocks noGrp="1"/>
          </p:cNvSpPr>
          <p:nvPr>
            <p:ph type="title"/>
          </p:nvPr>
        </p:nvSpPr>
        <p:spPr>
          <a:xfrm>
            <a:off x="914400" y="457200"/>
            <a:ext cx="7772400" cy="609600"/>
          </a:xfrm>
        </p:spPr>
        <p:txBody>
          <a:bodyPr/>
          <a:lstStyle/>
          <a:p>
            <a:pPr algn="ctr"/>
            <a:r>
              <a:rPr lang="en-US" sz="3200" dirty="0" smtClean="0"/>
              <a:t>Using the MTAC Selection Tool (cont.)</a:t>
            </a:r>
            <a:endParaRPr lang="en-US" sz="3200" dirty="0"/>
          </a:p>
        </p:txBody>
      </p:sp>
    </p:spTree>
    <p:extLst>
      <p:ext uri="{BB962C8B-B14F-4D97-AF65-F5344CB8AC3E}">
        <p14:creationId xmlns:p14="http://schemas.microsoft.com/office/powerpoint/2010/main" val="28113519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
      <a:dk1>
        <a:srgbClr val="666666"/>
      </a:dk1>
      <a:lt1>
        <a:srgbClr val="FFFFFF"/>
      </a:lt1>
      <a:dk2>
        <a:srgbClr val="003366"/>
      </a:dk2>
      <a:lt2>
        <a:srgbClr val="CFDAE5"/>
      </a:lt2>
      <a:accent1>
        <a:srgbClr val="FF9933"/>
      </a:accent1>
      <a:accent2>
        <a:srgbClr val="80B34D"/>
      </a:accent2>
      <a:accent3>
        <a:srgbClr val="FFFFFF"/>
      </a:accent3>
      <a:accent4>
        <a:srgbClr val="565656"/>
      </a:accent4>
      <a:accent5>
        <a:srgbClr val="FFCAAD"/>
      </a:accent5>
      <a:accent6>
        <a:srgbClr val="73A245"/>
      </a:accent6>
      <a:hlink>
        <a:srgbClr val="6699CC"/>
      </a:hlink>
      <a:folHlink>
        <a:srgbClr val="3366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13970</TotalTime>
  <Words>2452</Words>
  <Application>Microsoft Macintosh PowerPoint</Application>
  <PresentationFormat>On-screen Show (4:3)</PresentationFormat>
  <Paragraphs>342</Paragraphs>
  <Slides>80</Slides>
  <Notes>57</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Blank Presentation</vt:lpstr>
      <vt:lpstr>PowerPoint Presentation</vt:lpstr>
      <vt:lpstr>OVERVIEW</vt:lpstr>
      <vt:lpstr>Purpose</vt:lpstr>
      <vt:lpstr>MTACs Have Distinct Advantages</vt:lpstr>
      <vt:lpstr>MTAC</vt:lpstr>
      <vt:lpstr>MTAC Selection Process</vt:lpstr>
      <vt:lpstr>MTAC Thresholds</vt:lpstr>
      <vt:lpstr>Using the MTAC Selection Tool</vt:lpstr>
      <vt:lpstr>Using the MTAC Selection Tool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Released Email Notification</vt:lpstr>
      <vt:lpstr>PowerPoint Presentation</vt:lpstr>
      <vt:lpstr>Pending Evaluation</vt:lpstr>
      <vt:lpstr>Pending Evaluation After 3 Days from the Proposal Due Date</vt:lpstr>
      <vt:lpstr>Evaluate Proposals</vt:lpstr>
      <vt:lpstr>View Proposals/Scores</vt:lpstr>
      <vt:lpstr>PowerPoint Presentation</vt:lpstr>
      <vt:lpstr>PowerPoint Presentation</vt:lpstr>
      <vt:lpstr>PowerPoint Presentation</vt:lpstr>
      <vt:lpstr>PowerPoint Presentation</vt:lpstr>
      <vt:lpstr>PowerPoint Presentation</vt:lpstr>
      <vt:lpstr>Request for Final Procurement Amount</vt:lpstr>
      <vt:lpstr>Request for Final Procurement Amount</vt:lpstr>
      <vt:lpstr>PowerPoint Presentation</vt:lpstr>
      <vt:lpstr>PowerPoint Presentation</vt:lpstr>
      <vt:lpstr>PowerPoint Presentation</vt:lpstr>
      <vt:lpstr>Awarded + Final Procurement Amount Confirmed</vt:lpstr>
      <vt:lpstr>Awarded + Final Procurement Amount Confirmed  (Not Selected Proposals)</vt:lpstr>
      <vt:lpstr>Awaiting DCP Approval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DCP - MTAC Team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MTAC Plus Webinar for Schools</dc:title>
  <dc:subject>MTAC Plus Webinar for Schools</dc:subject>
  <dc:creator>Joy Gentolia</dc:creator>
  <cp:lastModifiedBy>john walber</cp:lastModifiedBy>
  <cp:revision>72</cp:revision>
  <cp:lastPrinted>2015-08-06T13:42:41Z</cp:lastPrinted>
  <dcterms:created xsi:type="dcterms:W3CDTF">2007-11-06T15:34:07Z</dcterms:created>
  <dcterms:modified xsi:type="dcterms:W3CDTF">2016-12-06T20:10:11Z</dcterms:modified>
</cp:coreProperties>
</file>

<file path=docProps/custom.xml><?xml version="1.0" encoding="utf-8"?>
<Properties xmlns="http://schemas.openxmlformats.org/officeDocument/2006/custom-properties" xmlns:vt="http://schemas.openxmlformats.org/officeDocument/2006/docPropsVTypes">
  <property fmtid="{64440492-4C8B-11D1-8B70-080036B11A03}" pid="4">
    <vt:lpwstr>Joy Gentolia</vt:lpwstr>
  </property>
</Properties>
</file>